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56" r:id="rId2"/>
    <p:sldId id="283" r:id="rId3"/>
    <p:sldId id="280" r:id="rId4"/>
    <p:sldId id="281" r:id="rId5"/>
    <p:sldId id="282" r:id="rId6"/>
    <p:sldId id="285" r:id="rId7"/>
    <p:sldId id="286" r:id="rId8"/>
    <p:sldId id="289" r:id="rId9"/>
    <p:sldId id="291" r:id="rId10"/>
    <p:sldId id="288" r:id="rId11"/>
    <p:sldId id="287" r:id="rId12"/>
    <p:sldId id="290" r:id="rId13"/>
    <p:sldId id="292" r:id="rId14"/>
    <p:sldId id="293" r:id="rId15"/>
    <p:sldId id="296" r:id="rId16"/>
    <p:sldId id="294" r:id="rId17"/>
    <p:sldId id="295" r:id="rId18"/>
    <p:sldId id="299" r:id="rId19"/>
    <p:sldId id="297" r:id="rId20"/>
    <p:sldId id="300" r:id="rId21"/>
    <p:sldId id="301" r:id="rId22"/>
    <p:sldId id="302" r:id="rId23"/>
    <p:sldId id="328" r:id="rId24"/>
    <p:sldId id="303" r:id="rId25"/>
    <p:sldId id="298" r:id="rId26"/>
    <p:sldId id="307" r:id="rId27"/>
    <p:sldId id="305" r:id="rId28"/>
    <p:sldId id="284" r:id="rId29"/>
    <p:sldId id="308" r:id="rId30"/>
    <p:sldId id="309" r:id="rId31"/>
    <p:sldId id="310" r:id="rId32"/>
    <p:sldId id="306" r:id="rId33"/>
    <p:sldId id="311" r:id="rId34"/>
    <p:sldId id="304" r:id="rId35"/>
    <p:sldId id="313" r:id="rId36"/>
    <p:sldId id="317" r:id="rId37"/>
    <p:sldId id="314" r:id="rId38"/>
    <p:sldId id="324" r:id="rId39"/>
    <p:sldId id="325" r:id="rId40"/>
    <p:sldId id="319" r:id="rId41"/>
    <p:sldId id="321" r:id="rId42"/>
    <p:sldId id="322" r:id="rId43"/>
    <p:sldId id="323" r:id="rId44"/>
    <p:sldId id="318" r:id="rId45"/>
    <p:sldId id="327" r:id="rId46"/>
    <p:sldId id="316" r:id="rId47"/>
    <p:sldId id="278" r:id="rId48"/>
    <p:sldId id="263" r:id="rId49"/>
    <p:sldId id="326"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33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4660"/>
  </p:normalViewPr>
  <p:slideViewPr>
    <p:cSldViewPr>
      <p:cViewPr varScale="1">
        <p:scale>
          <a:sx n="87" d="100"/>
          <a:sy n="87" d="100"/>
        </p:scale>
        <p:origin x="118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123B96-C77E-4C2B-8064-5122CF5A9EDC}" type="datetimeFigureOut">
              <a:rPr lang="en-US" smtClean="0"/>
              <a:t>12/21/2023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5BC967-9B07-4264-B925-754EFF09415F}" type="slidenum">
              <a:rPr lang="en-US" smtClean="0"/>
              <a:t>‹#›</a:t>
            </a:fld>
            <a:endParaRPr lang="en-US"/>
          </a:p>
        </p:txBody>
      </p:sp>
    </p:spTree>
    <p:extLst>
      <p:ext uri="{BB962C8B-B14F-4D97-AF65-F5344CB8AC3E}">
        <p14:creationId xmlns:p14="http://schemas.microsoft.com/office/powerpoint/2010/main" val="1171036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5BC967-9B07-4264-B925-754EFF09415F}" type="slidenum">
              <a:rPr lang="en-US" smtClean="0"/>
              <a:t>1</a:t>
            </a:fld>
            <a:endParaRPr lang="en-US"/>
          </a:p>
        </p:txBody>
      </p:sp>
    </p:spTree>
    <p:extLst>
      <p:ext uri="{BB962C8B-B14F-4D97-AF65-F5344CB8AC3E}">
        <p14:creationId xmlns:p14="http://schemas.microsoft.com/office/powerpoint/2010/main" val="359000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5BC967-9B07-4264-B925-754EFF09415F}" type="slidenum">
              <a:rPr lang="en-US" smtClean="0"/>
              <a:t>2</a:t>
            </a:fld>
            <a:endParaRPr lang="en-US"/>
          </a:p>
        </p:txBody>
      </p:sp>
    </p:spTree>
    <p:extLst>
      <p:ext uri="{BB962C8B-B14F-4D97-AF65-F5344CB8AC3E}">
        <p14:creationId xmlns:p14="http://schemas.microsoft.com/office/powerpoint/2010/main" val="1190963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5BC967-9B07-4264-B925-754EFF09415F}" type="slidenum">
              <a:rPr lang="en-US" smtClean="0"/>
              <a:t>40</a:t>
            </a:fld>
            <a:endParaRPr lang="en-US"/>
          </a:p>
        </p:txBody>
      </p:sp>
    </p:spTree>
    <p:extLst>
      <p:ext uri="{BB962C8B-B14F-4D97-AF65-F5344CB8AC3E}">
        <p14:creationId xmlns:p14="http://schemas.microsoft.com/office/powerpoint/2010/main" val="24002347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4FAA32-42A1-4D4A-937B-169AFD45CADB}"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3890031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4FAA32-42A1-4D4A-937B-169AFD45CADB}"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767817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4FAA32-42A1-4D4A-937B-169AFD45CADB}"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357890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4FAA32-42A1-4D4A-937B-169AFD45CADB}"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177095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4FAA32-42A1-4D4A-937B-169AFD45CADB}"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2744306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84FAA32-42A1-4D4A-937B-169AFD45CADB}"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242769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84FAA32-42A1-4D4A-937B-169AFD45CADB}" type="datetimeFigureOut">
              <a:rPr lang="en-US" smtClean="0"/>
              <a:t>12/21/2023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973095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84FAA32-42A1-4D4A-937B-169AFD45CADB}" type="datetimeFigureOut">
              <a:rPr lang="en-US" smtClean="0"/>
              <a:t>12/21/2023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1965520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4FAA32-42A1-4D4A-937B-169AFD45CADB}" type="datetimeFigureOut">
              <a:rPr lang="en-US" smtClean="0"/>
              <a:t>12/21/2023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4006959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84FAA32-42A1-4D4A-937B-169AFD45CADB}"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29918181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84FAA32-42A1-4D4A-937B-169AFD45CADB}"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950535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4FAA32-42A1-4D4A-937B-169AFD45CADB}" type="datetimeFigureOut">
              <a:rPr lang="en-US" smtClean="0"/>
              <a:t>12/21/2023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BB3E49-F524-4C10-AAAB-467475625BB5}" type="slidenum">
              <a:rPr lang="en-US" smtClean="0"/>
              <a:t>‹#›</a:t>
            </a:fld>
            <a:endParaRPr lang="en-US"/>
          </a:p>
        </p:txBody>
      </p:sp>
    </p:spTree>
    <p:extLst>
      <p:ext uri="{BB962C8B-B14F-4D97-AF65-F5344CB8AC3E}">
        <p14:creationId xmlns:p14="http://schemas.microsoft.com/office/powerpoint/2010/main" val="12437689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260648"/>
            <a:ext cx="7772400" cy="1470025"/>
          </a:xfrm>
        </p:spPr>
        <p:txBody>
          <a:bodyPr>
            <a:normAutofit/>
          </a:bodyPr>
          <a:lstStyle/>
          <a:p>
            <a:r>
              <a:rPr lang="en-US" sz="3500" b="1" dirty="0">
                <a:solidFill>
                  <a:schemeClr val="tx1">
                    <a:lumMod val="50000"/>
                    <a:lumOff val="50000"/>
                  </a:schemeClr>
                </a:solidFill>
                <a:latin typeface="Palatino Linotype" panose="02040502050505030304" pitchFamily="18" charset="0"/>
              </a:rPr>
              <a:t>APPLICATION OF BIOLOGICAL THERAPY IN MEDICINE</a:t>
            </a:r>
            <a:endParaRPr lang="en-US" sz="3500" dirty="0">
              <a:solidFill>
                <a:schemeClr val="tx1">
                  <a:lumMod val="50000"/>
                  <a:lumOff val="50000"/>
                </a:schemeClr>
              </a:solidFill>
              <a:latin typeface="Palatino Linotype" panose="02040502050505030304" pitchFamily="18" charset="0"/>
            </a:endParaRPr>
          </a:p>
        </p:txBody>
      </p:sp>
      <p:sp>
        <p:nvSpPr>
          <p:cNvPr id="4" name="Rectangle 3"/>
          <p:cNvSpPr/>
          <p:nvPr/>
        </p:nvSpPr>
        <p:spPr>
          <a:xfrm>
            <a:off x="2642603" y="2034425"/>
            <a:ext cx="3566297" cy="646331"/>
          </a:xfrm>
          <a:prstGeom prst="rect">
            <a:avLst/>
          </a:prstGeom>
        </p:spPr>
        <p:txBody>
          <a:bodyPr wrap="none">
            <a:spAutoFit/>
          </a:bodyPr>
          <a:lstStyle/>
          <a:p>
            <a:pPr algn="ctr"/>
            <a:r>
              <a:rPr lang="en-US" sz="3600" b="1" dirty="0">
                <a:solidFill>
                  <a:srgbClr val="002060"/>
                </a:solidFill>
                <a:latin typeface="Palatino Linotype" panose="02040502050505030304" pitchFamily="18" charset="0"/>
              </a:rPr>
              <a:t>Teacher Unit 15 </a:t>
            </a:r>
          </a:p>
        </p:txBody>
      </p:sp>
      <p:sp>
        <p:nvSpPr>
          <p:cNvPr id="5" name="Rectangle 4"/>
          <p:cNvSpPr/>
          <p:nvPr/>
        </p:nvSpPr>
        <p:spPr>
          <a:xfrm>
            <a:off x="2411760" y="4684524"/>
            <a:ext cx="6550528" cy="1107996"/>
          </a:xfrm>
          <a:prstGeom prst="rect">
            <a:avLst/>
          </a:prstGeom>
        </p:spPr>
        <p:txBody>
          <a:bodyPr wrap="square">
            <a:spAutoFit/>
          </a:bodyPr>
          <a:lstStyle/>
          <a:p>
            <a:pPr algn="r"/>
            <a:r>
              <a:rPr lang="en-US" sz="3300" b="1" dirty="0">
                <a:solidFill>
                  <a:srgbClr val="C00000"/>
                </a:solidFill>
                <a:latin typeface="Palatino Linotype" panose="02040502050505030304" pitchFamily="18" charset="0"/>
              </a:rPr>
              <a:t>Tumor therapy with CAR T-cells,  LAK and TIL cells</a:t>
            </a:r>
          </a:p>
        </p:txBody>
      </p:sp>
      <p:sp>
        <p:nvSpPr>
          <p:cNvPr id="9" name="Rectangle 8">
            <a:extLst>
              <a:ext uri="{FF2B5EF4-FFF2-40B4-BE49-F238E27FC236}">
                <a16:creationId xmlns:a16="http://schemas.microsoft.com/office/drawing/2014/main" id="{32403094-09CA-394C-069B-0F9FA96443CF}"/>
              </a:ext>
            </a:extLst>
          </p:cNvPr>
          <p:cNvSpPr/>
          <p:nvPr/>
        </p:nvSpPr>
        <p:spPr>
          <a:xfrm>
            <a:off x="251520" y="5877272"/>
            <a:ext cx="864096" cy="72008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D2BBB36-2FDE-397A-B585-B73054340227}"/>
              </a:ext>
            </a:extLst>
          </p:cNvPr>
          <p:cNvSpPr/>
          <p:nvPr/>
        </p:nvSpPr>
        <p:spPr>
          <a:xfrm>
            <a:off x="1115616" y="6223806"/>
            <a:ext cx="1008112" cy="229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94830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81330-57FD-4D8F-CD40-E1C15AC7AB55}"/>
              </a:ext>
            </a:extLst>
          </p:cNvPr>
          <p:cNvSpPr>
            <a:spLocks noGrp="1"/>
          </p:cNvSpPr>
          <p:nvPr>
            <p:ph type="title"/>
          </p:nvPr>
        </p:nvSpPr>
        <p:spPr>
          <a:xfrm>
            <a:off x="385192" y="339651"/>
            <a:ext cx="8229600" cy="706090"/>
          </a:xfrm>
        </p:spPr>
        <p:txBody>
          <a:bodyPr>
            <a:normAutofit/>
          </a:bodyPr>
          <a:lstStyle/>
          <a:p>
            <a:pPr algn="ctr"/>
            <a:r>
              <a:rPr lang="en-US" sz="3500" b="1" dirty="0">
                <a:solidFill>
                  <a:srgbClr val="002060"/>
                </a:solidFill>
                <a:latin typeface="Palatino Linotype" panose="02040502050505030304" pitchFamily="18" charset="0"/>
              </a:rPr>
              <a:t>Preclinical and clinical evaluation</a:t>
            </a:r>
          </a:p>
        </p:txBody>
      </p:sp>
      <p:sp>
        <p:nvSpPr>
          <p:cNvPr id="3" name="Content Placeholder 2">
            <a:extLst>
              <a:ext uri="{FF2B5EF4-FFF2-40B4-BE49-F238E27FC236}">
                <a16:creationId xmlns:a16="http://schemas.microsoft.com/office/drawing/2014/main" id="{9BDF1C8D-82EA-4189-601B-39B39C5B1F2D}"/>
              </a:ext>
            </a:extLst>
          </p:cNvPr>
          <p:cNvSpPr>
            <a:spLocks noGrp="1"/>
          </p:cNvSpPr>
          <p:nvPr>
            <p:ph idx="1"/>
          </p:nvPr>
        </p:nvSpPr>
        <p:spPr>
          <a:xfrm>
            <a:off x="179512" y="1166018"/>
            <a:ext cx="8640960" cy="4999286"/>
          </a:xfrm>
        </p:spPr>
        <p:txBody>
          <a:bodyPr>
            <a:normAutofit/>
          </a:bodyPr>
          <a:lstStyle/>
          <a:p>
            <a:pPr marL="0" indent="0">
              <a:buNone/>
            </a:pPr>
            <a:endParaRPr lang="en-US" sz="2200" b="1" dirty="0">
              <a:latin typeface="Palatino Linotype" panose="02040502050505030304" pitchFamily="18" charset="0"/>
            </a:endParaRPr>
          </a:p>
          <a:p>
            <a:r>
              <a:rPr lang="en-US" sz="2200" b="1" dirty="0">
                <a:latin typeface="Palatino Linotype" panose="02040502050505030304" pitchFamily="18" charset="0"/>
              </a:rPr>
              <a:t>The first studies in murine tumor models revealed that administration of LAK cells alone did not lead to reduced growth of pulmonary metastases, while simultaneous administration of LAK cells and IL-2 resulted in a significant reduction in established pulmonary sarcoma metastases. Obtained data indicated that IL-2 is responsible for maintaining the activated state of LAK cells </a:t>
            </a:r>
            <a:r>
              <a:rPr lang="en-US" sz="2200" b="1" i="1" dirty="0">
                <a:latin typeface="Palatino Linotype" panose="02040502050505030304" pitchFamily="18" charset="0"/>
              </a:rPr>
              <a:t>in vivo.</a:t>
            </a:r>
          </a:p>
          <a:p>
            <a:endParaRPr lang="en-US" sz="2200" b="1" i="1" dirty="0">
              <a:latin typeface="Palatino Linotype" panose="02040502050505030304" pitchFamily="18" charset="0"/>
            </a:endParaRPr>
          </a:p>
          <a:p>
            <a:r>
              <a:rPr lang="en-US" sz="2200" b="1" dirty="0">
                <a:latin typeface="Palatino Linotype" panose="02040502050505030304" pitchFamily="18" charset="0"/>
              </a:rPr>
              <a:t>Adoptive transfers of LAK cells and IL-2 to tumor-bearing animals were </a:t>
            </a:r>
            <a:r>
              <a:rPr lang="en-US" sz="2200" b="1" dirty="0">
                <a:solidFill>
                  <a:srgbClr val="0000FF"/>
                </a:solidFill>
                <a:latin typeface="Palatino Linotype" panose="02040502050505030304" pitchFamily="18" charset="0"/>
              </a:rPr>
              <a:t>effective in the regression of established lung, liver </a:t>
            </a:r>
            <a:r>
              <a:rPr lang="en-US" sz="2200" b="1" dirty="0">
                <a:latin typeface="Palatino Linotype" panose="02040502050505030304" pitchFamily="18" charset="0"/>
              </a:rPr>
              <a:t>and</a:t>
            </a:r>
            <a:r>
              <a:rPr lang="en-US" sz="2200" b="1" dirty="0">
                <a:solidFill>
                  <a:srgbClr val="0000FF"/>
                </a:solidFill>
                <a:latin typeface="Palatino Linotype" panose="02040502050505030304" pitchFamily="18" charset="0"/>
              </a:rPr>
              <a:t> subcutaneous metastases </a:t>
            </a:r>
            <a:r>
              <a:rPr lang="en-US" sz="2200" b="1" dirty="0">
                <a:latin typeface="Palatino Linotype" panose="02040502050505030304" pitchFamily="18" charset="0"/>
              </a:rPr>
              <a:t>of immunogenic and nonimmunogenic </a:t>
            </a:r>
            <a:r>
              <a:rPr lang="en-US" sz="2200" b="1" u="sng" dirty="0">
                <a:latin typeface="Palatino Linotype" panose="02040502050505030304" pitchFamily="18" charset="0"/>
              </a:rPr>
              <a:t>sarcomas</a:t>
            </a:r>
            <a:r>
              <a:rPr lang="en-US" sz="2200" b="1" dirty="0">
                <a:latin typeface="Palatino Linotype" panose="02040502050505030304" pitchFamily="18" charset="0"/>
              </a:rPr>
              <a:t> or </a:t>
            </a:r>
            <a:r>
              <a:rPr lang="en-US" sz="2200" b="1" u="sng" dirty="0">
                <a:latin typeface="Palatino Linotype" panose="02040502050505030304" pitchFamily="18" charset="0"/>
              </a:rPr>
              <a:t>adenocarcinomas</a:t>
            </a:r>
            <a:r>
              <a:rPr lang="en-US" sz="2200" b="1" dirty="0">
                <a:latin typeface="Palatino Linotype" panose="02040502050505030304" pitchFamily="18" charset="0"/>
              </a:rPr>
              <a:t>. </a:t>
            </a:r>
          </a:p>
        </p:txBody>
      </p:sp>
    </p:spTree>
    <p:extLst>
      <p:ext uri="{BB962C8B-B14F-4D97-AF65-F5344CB8AC3E}">
        <p14:creationId xmlns:p14="http://schemas.microsoft.com/office/powerpoint/2010/main" val="1572848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535D2F-EBB2-44E2-3D31-258C7AC5403B}"/>
              </a:ext>
            </a:extLst>
          </p:cNvPr>
          <p:cNvSpPr>
            <a:spLocks noGrp="1"/>
          </p:cNvSpPr>
          <p:nvPr>
            <p:ph idx="1"/>
          </p:nvPr>
        </p:nvSpPr>
        <p:spPr>
          <a:xfrm>
            <a:off x="251520" y="1556792"/>
            <a:ext cx="8496944" cy="4608512"/>
          </a:xfrm>
        </p:spPr>
        <p:txBody>
          <a:bodyPr>
            <a:normAutofit/>
          </a:bodyPr>
          <a:lstStyle/>
          <a:p>
            <a:r>
              <a:rPr lang="en-US" sz="2200" b="1" dirty="0">
                <a:latin typeface="Palatino Linotype" panose="02040502050505030304" pitchFamily="18" charset="0"/>
              </a:rPr>
              <a:t>Rosenberg’s group reported </a:t>
            </a:r>
            <a:r>
              <a:rPr lang="en-US" sz="2200" b="1" dirty="0">
                <a:solidFill>
                  <a:srgbClr val="0000FF"/>
                </a:solidFill>
                <a:latin typeface="Palatino Linotype" panose="02040502050505030304" pitchFamily="18" charset="0"/>
              </a:rPr>
              <a:t>successful use of LAK cells to treat patients with advanced cancer, </a:t>
            </a:r>
            <a:r>
              <a:rPr lang="en-US" sz="2200" b="1" dirty="0">
                <a:latin typeface="Palatino Linotype" panose="02040502050505030304" pitchFamily="18" charset="0"/>
              </a:rPr>
              <a:t>particularly in whom standard therapy had failed.</a:t>
            </a:r>
            <a:r>
              <a:rPr lang="en-US" sz="2200" b="1" dirty="0">
                <a:solidFill>
                  <a:srgbClr val="0000FF"/>
                </a:solidFill>
                <a:latin typeface="Palatino Linotype" panose="02040502050505030304" pitchFamily="18" charset="0"/>
              </a:rPr>
              <a:t> </a:t>
            </a:r>
            <a:r>
              <a:rPr lang="en-US" sz="2200" b="1" dirty="0">
                <a:latin typeface="Palatino Linotype" panose="02040502050505030304" pitchFamily="18" charset="0"/>
              </a:rPr>
              <a:t>In those early studies, </a:t>
            </a:r>
            <a:r>
              <a:rPr lang="en-US" sz="2200" b="1" dirty="0">
                <a:solidFill>
                  <a:srgbClr val="FF0000"/>
                </a:solidFill>
                <a:latin typeface="Palatino Linotype" panose="02040502050505030304" pitchFamily="18" charset="0"/>
              </a:rPr>
              <a:t>LAK cells (autologous LAK cells) ere generated from the patients’ own PBMC and reinfused into the patients along with high-dose IL-2 to maintain and expand the injected LAK cells</a:t>
            </a:r>
            <a:r>
              <a:rPr lang="en-US" sz="2200" b="1" dirty="0">
                <a:latin typeface="Palatino Linotype" panose="02040502050505030304" pitchFamily="18" charset="0"/>
              </a:rPr>
              <a:t>. The first clinical trial of the systemic administration of autologous LAK cells indicated that approximately half of patients with metastatic cancer had partial or complete responses.</a:t>
            </a:r>
          </a:p>
          <a:p>
            <a:endParaRPr lang="en-US" sz="2200" b="1" dirty="0">
              <a:latin typeface="Palatino Linotype" panose="02040502050505030304" pitchFamily="18" charset="0"/>
            </a:endParaRPr>
          </a:p>
          <a:p>
            <a:r>
              <a:rPr lang="en-US" sz="2200" b="1" dirty="0">
                <a:latin typeface="Palatino Linotype" panose="02040502050505030304" pitchFamily="18" charset="0"/>
              </a:rPr>
              <a:t>LAK cells had efficacy against metastatic solid tumors such as metastatic melanoma, renal cell carcinoma, and other advanced solid tumors. </a:t>
            </a:r>
          </a:p>
          <a:p>
            <a:endParaRPr lang="en-US" sz="2200" b="1" dirty="0">
              <a:latin typeface="Palatino Linotype" panose="02040502050505030304" pitchFamily="18" charset="0"/>
            </a:endParaRPr>
          </a:p>
          <a:p>
            <a:endParaRPr lang="en-US" sz="2200" dirty="0"/>
          </a:p>
        </p:txBody>
      </p:sp>
      <p:sp>
        <p:nvSpPr>
          <p:cNvPr id="4" name="TextBox 3">
            <a:extLst>
              <a:ext uri="{FF2B5EF4-FFF2-40B4-BE49-F238E27FC236}">
                <a16:creationId xmlns:a16="http://schemas.microsoft.com/office/drawing/2014/main" id="{4220350E-B466-8D5A-CF32-C7AED89D94E3}"/>
              </a:ext>
            </a:extLst>
          </p:cNvPr>
          <p:cNvSpPr txBox="1"/>
          <p:nvPr/>
        </p:nvSpPr>
        <p:spPr>
          <a:xfrm>
            <a:off x="971600" y="332656"/>
            <a:ext cx="7200800" cy="630942"/>
          </a:xfrm>
          <a:prstGeom prst="rect">
            <a:avLst/>
          </a:prstGeom>
          <a:noFill/>
        </p:spPr>
        <p:txBody>
          <a:bodyPr wrap="square" rtlCol="0">
            <a:spAutoFit/>
          </a:bodyPr>
          <a:lstStyle/>
          <a:p>
            <a:pPr algn="ctr"/>
            <a:r>
              <a:rPr lang="en-US" sz="3500" b="1" dirty="0">
                <a:solidFill>
                  <a:srgbClr val="002060"/>
                </a:solidFill>
                <a:latin typeface="Palatino Linotype" panose="02040502050505030304" pitchFamily="18" charset="0"/>
              </a:rPr>
              <a:t>Preclinical and clinical evaluation</a:t>
            </a:r>
          </a:p>
        </p:txBody>
      </p:sp>
    </p:spTree>
    <p:extLst>
      <p:ext uri="{BB962C8B-B14F-4D97-AF65-F5344CB8AC3E}">
        <p14:creationId xmlns:p14="http://schemas.microsoft.com/office/powerpoint/2010/main" val="298717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2F1EE-7D5C-8E34-7A40-0CFAD9BD79BF}"/>
              </a:ext>
            </a:extLst>
          </p:cNvPr>
          <p:cNvSpPr>
            <a:spLocks noGrp="1"/>
          </p:cNvSpPr>
          <p:nvPr>
            <p:ph type="title"/>
          </p:nvPr>
        </p:nvSpPr>
        <p:spPr>
          <a:xfrm>
            <a:off x="251520" y="332656"/>
            <a:ext cx="8568952" cy="1008112"/>
          </a:xfrm>
        </p:spPr>
        <p:txBody>
          <a:bodyPr>
            <a:noAutofit/>
          </a:bodyPr>
          <a:lstStyle/>
          <a:p>
            <a:r>
              <a:rPr lang="en-US" sz="2900" b="1" dirty="0">
                <a:solidFill>
                  <a:srgbClr val="002060"/>
                </a:solidFill>
                <a:latin typeface="Palatino Linotype" panose="02040502050505030304" pitchFamily="18" charset="0"/>
              </a:rPr>
              <a:t>Limitations of </a:t>
            </a:r>
            <a:r>
              <a:rPr lang="sr-Latn-RS" sz="2900" b="1" dirty="0">
                <a:solidFill>
                  <a:srgbClr val="002060"/>
                </a:solidFill>
                <a:latin typeface="Palatino Linotype" panose="02040502050505030304" pitchFamily="18" charset="0"/>
              </a:rPr>
              <a:t>clinical usage of </a:t>
            </a:r>
            <a:r>
              <a:rPr lang="en-US" sz="2900" b="1" dirty="0">
                <a:solidFill>
                  <a:srgbClr val="002060"/>
                </a:solidFill>
                <a:latin typeface="Palatino Linotype" panose="02040502050505030304" pitchFamily="18" charset="0"/>
              </a:rPr>
              <a:t>LAK cell</a:t>
            </a:r>
            <a:r>
              <a:rPr lang="sr-Latn-RS" sz="2900" b="1" dirty="0">
                <a:solidFill>
                  <a:srgbClr val="002060"/>
                </a:solidFill>
                <a:latin typeface="Palatino Linotype" panose="02040502050505030304" pitchFamily="18" charset="0"/>
              </a:rPr>
              <a:t>s</a:t>
            </a:r>
            <a:endParaRPr lang="en-US" sz="2900" b="1" dirty="0">
              <a:solidFill>
                <a:srgbClr val="002060"/>
              </a:solidFill>
              <a:latin typeface="Palatino Linotype" panose="02040502050505030304" pitchFamily="18" charset="0"/>
            </a:endParaRPr>
          </a:p>
        </p:txBody>
      </p:sp>
      <p:sp>
        <p:nvSpPr>
          <p:cNvPr id="3" name="Content Placeholder 2">
            <a:extLst>
              <a:ext uri="{FF2B5EF4-FFF2-40B4-BE49-F238E27FC236}">
                <a16:creationId xmlns:a16="http://schemas.microsoft.com/office/drawing/2014/main" id="{CB3D6E71-25C3-2035-46FB-0A290764850A}"/>
              </a:ext>
            </a:extLst>
          </p:cNvPr>
          <p:cNvSpPr>
            <a:spLocks noGrp="1"/>
          </p:cNvSpPr>
          <p:nvPr>
            <p:ph idx="1"/>
          </p:nvPr>
        </p:nvSpPr>
        <p:spPr>
          <a:xfrm>
            <a:off x="426368" y="1772816"/>
            <a:ext cx="8291264" cy="4565104"/>
          </a:xfrm>
          <a:solidFill>
            <a:schemeClr val="accent3">
              <a:lumMod val="20000"/>
              <a:lumOff val="80000"/>
            </a:schemeClr>
          </a:solidFill>
        </p:spPr>
        <p:txBody>
          <a:bodyPr>
            <a:normAutofit/>
          </a:bodyPr>
          <a:lstStyle/>
          <a:p>
            <a:pPr marL="0" indent="0">
              <a:buNone/>
            </a:pPr>
            <a:r>
              <a:rPr lang="en-US" sz="2200" b="1" dirty="0">
                <a:latin typeface="Palatino Linotype" panose="02040502050505030304" pitchFamily="18" charset="0"/>
              </a:rPr>
              <a:t>Although LAK cells seemed to be effectively killing some tumors, high dose IL-2 caused vascular leakage and severe hypotension which limited the use of LAK cell therapy. </a:t>
            </a:r>
          </a:p>
          <a:p>
            <a:pPr algn="ctr"/>
            <a:endParaRPr lang="en-US" sz="2200" b="1" dirty="0">
              <a:latin typeface="Palatino Linotype" panose="02040502050505030304" pitchFamily="18" charset="0"/>
            </a:endParaRPr>
          </a:p>
          <a:p>
            <a:pPr marL="0" indent="0" algn="r">
              <a:buNone/>
            </a:pPr>
            <a:r>
              <a:rPr lang="en-US" sz="2200" b="1" dirty="0">
                <a:latin typeface="Palatino Linotype" panose="02040502050505030304" pitchFamily="18" charset="0"/>
              </a:rPr>
              <a:t>Actually, use of LAK cells as tumor immunotherapy is hampered by the limited expansion of LAK cells </a:t>
            </a:r>
            <a:r>
              <a:rPr lang="en-US" sz="2200" b="1" i="1" dirty="0">
                <a:latin typeface="Palatino Linotype" panose="02040502050505030304" pitchFamily="18" charset="0"/>
              </a:rPr>
              <a:t>in vitro</a:t>
            </a:r>
            <a:r>
              <a:rPr lang="en-US" sz="2200" b="1" dirty="0">
                <a:latin typeface="Palatino Linotype" panose="02040502050505030304" pitchFamily="18" charset="0"/>
              </a:rPr>
              <a:t>, low cytolytic activity </a:t>
            </a:r>
            <a:r>
              <a:rPr lang="en-US" sz="2200" b="1" i="1" dirty="0">
                <a:latin typeface="Palatino Linotype" panose="02040502050505030304" pitchFamily="18" charset="0"/>
              </a:rPr>
              <a:t>in vivo</a:t>
            </a:r>
            <a:r>
              <a:rPr lang="en-US" sz="2200" b="1" dirty="0">
                <a:latin typeface="Palatino Linotype" panose="02040502050505030304" pitchFamily="18" charset="0"/>
              </a:rPr>
              <a:t>, and relatively high toxicity, mainly due to the infusion of IL-2. </a:t>
            </a:r>
          </a:p>
          <a:p>
            <a:pPr marL="0" indent="0" algn="r">
              <a:buNone/>
            </a:pPr>
            <a:endParaRPr lang="en-US" sz="2200" b="1" dirty="0">
              <a:latin typeface="Palatino Linotype" panose="02040502050505030304" pitchFamily="18" charset="0"/>
            </a:endParaRPr>
          </a:p>
          <a:p>
            <a:pPr marL="0" indent="0" algn="r">
              <a:buNone/>
            </a:pPr>
            <a:r>
              <a:rPr lang="en-US" sz="2200" b="1" dirty="0">
                <a:latin typeface="Palatino Linotype" panose="02040502050505030304" pitchFamily="18" charset="0"/>
              </a:rPr>
              <a:t>Therefore, the original LAK cell therapy pioneered by Rosenberg’s group has been modified to solve the problem with IL-2 toxicity. </a:t>
            </a:r>
          </a:p>
          <a:p>
            <a:pPr algn="ctr"/>
            <a:endParaRPr lang="en-US" sz="2200" dirty="0"/>
          </a:p>
        </p:txBody>
      </p:sp>
    </p:spTree>
    <p:extLst>
      <p:ext uri="{BB962C8B-B14F-4D97-AF65-F5344CB8AC3E}">
        <p14:creationId xmlns:p14="http://schemas.microsoft.com/office/powerpoint/2010/main" val="39737777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75BDAB-C0FE-8E47-E1EC-3325B059F255}"/>
              </a:ext>
            </a:extLst>
          </p:cNvPr>
          <p:cNvSpPr>
            <a:spLocks noGrp="1"/>
          </p:cNvSpPr>
          <p:nvPr>
            <p:ph idx="1"/>
          </p:nvPr>
        </p:nvSpPr>
        <p:spPr>
          <a:xfrm>
            <a:off x="611560" y="1700808"/>
            <a:ext cx="8280920" cy="3528392"/>
          </a:xfrm>
        </p:spPr>
        <p:txBody>
          <a:bodyPr>
            <a:noAutofit/>
          </a:bodyPr>
          <a:lstStyle/>
          <a:p>
            <a:pPr marL="0" indent="0" algn="ctr">
              <a:buNone/>
            </a:pPr>
            <a:r>
              <a:rPr lang="en-US" sz="3300" b="1" dirty="0">
                <a:solidFill>
                  <a:srgbClr val="002060"/>
                </a:solidFill>
                <a:latin typeface="Palatino Linotype" panose="02040502050505030304" pitchFamily="18" charset="0"/>
              </a:rPr>
              <a:t>Due to the apparent ineffectiveness of LAK cell therapy for </a:t>
            </a:r>
            <a:r>
              <a:rPr lang="sr-Latn-RS" sz="3300" b="1" dirty="0">
                <a:solidFill>
                  <a:srgbClr val="002060"/>
                </a:solidFill>
                <a:latin typeface="Palatino Linotype" panose="02040502050505030304" pitchFamily="18" charset="0"/>
              </a:rPr>
              <a:t>tumor</a:t>
            </a:r>
            <a:r>
              <a:rPr lang="en-US" sz="3300" b="1" dirty="0">
                <a:solidFill>
                  <a:srgbClr val="002060"/>
                </a:solidFill>
                <a:latin typeface="Palatino Linotype" panose="02040502050505030304" pitchFamily="18" charset="0"/>
              </a:rPr>
              <a:t> </a:t>
            </a:r>
            <a:endParaRPr lang="sr-Latn-RS" sz="3300" b="1" dirty="0">
              <a:solidFill>
                <a:srgbClr val="002060"/>
              </a:solidFill>
              <a:latin typeface="Palatino Linotype" panose="02040502050505030304" pitchFamily="18" charset="0"/>
            </a:endParaRPr>
          </a:p>
          <a:p>
            <a:pPr marL="0" indent="0" algn="ctr">
              <a:buNone/>
            </a:pPr>
            <a:r>
              <a:rPr lang="en-US" sz="3300" b="1" dirty="0">
                <a:solidFill>
                  <a:srgbClr val="FF0000"/>
                </a:solidFill>
                <a:latin typeface="Palatino Linotype" panose="02040502050505030304" pitchFamily="18" charset="0"/>
              </a:rPr>
              <a:t>CIK cell therapy </a:t>
            </a:r>
            <a:r>
              <a:rPr lang="en-US" sz="3300" b="1" dirty="0">
                <a:solidFill>
                  <a:srgbClr val="002060"/>
                </a:solidFill>
                <a:latin typeface="Palatino Linotype" panose="02040502050505030304" pitchFamily="18" charset="0"/>
              </a:rPr>
              <a:t>has been developed</a:t>
            </a:r>
            <a:r>
              <a:rPr lang="en-US" sz="3300" b="1" dirty="0">
                <a:latin typeface="Palatino Linotype" panose="02040502050505030304" pitchFamily="18" charset="0"/>
              </a:rPr>
              <a:t>.</a:t>
            </a:r>
          </a:p>
          <a:p>
            <a:pPr marL="0" indent="0" algn="ctr">
              <a:buNone/>
            </a:pPr>
            <a:endParaRPr lang="en-US" sz="1900" b="1" dirty="0">
              <a:latin typeface="Palatino Linotype" panose="02040502050505030304" pitchFamily="18" charset="0"/>
            </a:endParaRPr>
          </a:p>
          <a:p>
            <a:pPr marL="0" indent="0" algn="ctr">
              <a:buNone/>
            </a:pPr>
            <a:r>
              <a:rPr lang="en-US" sz="3300" b="1" dirty="0">
                <a:solidFill>
                  <a:srgbClr val="0000FF"/>
                </a:solidFill>
                <a:latin typeface="Palatino Linotype" panose="02040502050505030304" pitchFamily="18" charset="0"/>
              </a:rPr>
              <a:t>CIK cells are an advanced type of LAK cells. </a:t>
            </a:r>
          </a:p>
          <a:p>
            <a:pPr marL="0" indent="0" algn="ctr">
              <a:buNone/>
            </a:pPr>
            <a:endParaRPr lang="en-US" sz="3300" b="1" dirty="0">
              <a:latin typeface="Palatino Linotype" panose="02040502050505030304" pitchFamily="18" charset="0"/>
            </a:endParaRPr>
          </a:p>
        </p:txBody>
      </p:sp>
    </p:spTree>
    <p:extLst>
      <p:ext uri="{BB962C8B-B14F-4D97-AF65-F5344CB8AC3E}">
        <p14:creationId xmlns:p14="http://schemas.microsoft.com/office/powerpoint/2010/main" val="2668040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BA43C-D148-09B5-0B5D-13749184B0BE}"/>
              </a:ext>
            </a:extLst>
          </p:cNvPr>
          <p:cNvSpPr>
            <a:spLocks noGrp="1"/>
          </p:cNvSpPr>
          <p:nvPr>
            <p:ph type="title"/>
          </p:nvPr>
        </p:nvSpPr>
        <p:spPr>
          <a:xfrm>
            <a:off x="457200" y="0"/>
            <a:ext cx="8229600" cy="980728"/>
          </a:xfrm>
        </p:spPr>
        <p:txBody>
          <a:bodyPr>
            <a:normAutofit/>
          </a:bodyPr>
          <a:lstStyle/>
          <a:p>
            <a:r>
              <a:rPr lang="en-US" sz="3500" b="1" dirty="0">
                <a:solidFill>
                  <a:srgbClr val="C00000"/>
                </a:solidFill>
                <a:latin typeface="Palatino Linotype" panose="02040502050505030304" pitchFamily="18" charset="0"/>
              </a:rPr>
              <a:t>Cytokine-induced killer (CIK) cells</a:t>
            </a:r>
          </a:p>
        </p:txBody>
      </p:sp>
      <p:sp>
        <p:nvSpPr>
          <p:cNvPr id="3" name="Content Placeholder 2">
            <a:extLst>
              <a:ext uri="{FF2B5EF4-FFF2-40B4-BE49-F238E27FC236}">
                <a16:creationId xmlns:a16="http://schemas.microsoft.com/office/drawing/2014/main" id="{83CF1A0E-E7F5-C239-D05F-13CAEA8BB21E}"/>
              </a:ext>
            </a:extLst>
          </p:cNvPr>
          <p:cNvSpPr>
            <a:spLocks noGrp="1"/>
          </p:cNvSpPr>
          <p:nvPr>
            <p:ph idx="1"/>
          </p:nvPr>
        </p:nvSpPr>
        <p:spPr>
          <a:xfrm>
            <a:off x="323527" y="1151885"/>
            <a:ext cx="4487833" cy="5706115"/>
          </a:xfrm>
        </p:spPr>
        <p:txBody>
          <a:bodyPr>
            <a:normAutofit lnSpcReduction="10000"/>
          </a:bodyPr>
          <a:lstStyle/>
          <a:p>
            <a:pPr marL="0" indent="0" algn="l">
              <a:buNone/>
            </a:pPr>
            <a:r>
              <a:rPr lang="en-US" sz="1800" b="1" i="0" u="none" strike="noStrike" baseline="0" dirty="0">
                <a:latin typeface="Palatino Linotype" panose="02040502050505030304" pitchFamily="18" charset="0"/>
              </a:rPr>
              <a:t>Cytokine-induced killer (CIK) cells </a:t>
            </a:r>
            <a:r>
              <a:rPr lang="en-US" sz="1800" b="1" i="0" u="none" strike="noStrike" baseline="0" dirty="0">
                <a:solidFill>
                  <a:srgbClr val="0000FF"/>
                </a:solidFill>
                <a:latin typeface="Palatino Linotype" panose="02040502050505030304" pitchFamily="18" charset="0"/>
              </a:rPr>
              <a:t>are a heterogeneous population of </a:t>
            </a:r>
            <a:r>
              <a:rPr lang="en-US" sz="1800" b="1" i="1" u="none" strike="noStrike" baseline="0" dirty="0">
                <a:solidFill>
                  <a:srgbClr val="0000FF"/>
                </a:solidFill>
                <a:latin typeface="Palatino Linotype" panose="02040502050505030304" pitchFamily="18" charset="0"/>
              </a:rPr>
              <a:t>ex vivo </a:t>
            </a:r>
            <a:r>
              <a:rPr lang="en-US" sz="1800" b="1" i="0" u="none" strike="noStrike" baseline="0" dirty="0">
                <a:solidFill>
                  <a:srgbClr val="0000FF"/>
                </a:solidFill>
                <a:latin typeface="Palatino Linotype" panose="02040502050505030304" pitchFamily="18" charset="0"/>
              </a:rPr>
              <a:t>expanded lymphocytes, comprising T cells, and NKT cells,</a:t>
            </a:r>
            <a:r>
              <a:rPr lang="en-US" sz="1800" b="1" i="0" u="none" strike="noStrike" baseline="0" dirty="0">
                <a:latin typeface="Palatino Linotype" panose="02040502050505030304" pitchFamily="18" charset="0"/>
              </a:rPr>
              <a:t> </a:t>
            </a:r>
            <a:r>
              <a:rPr lang="en-US" sz="1800" b="1" i="0" u="none" strike="noStrike" baseline="0" dirty="0">
                <a:solidFill>
                  <a:srgbClr val="0000FF"/>
                </a:solidFill>
                <a:latin typeface="Palatino Linotype" panose="02040502050505030304" pitchFamily="18" charset="0"/>
              </a:rPr>
              <a:t>and a relatively minor population of NK cells</a:t>
            </a:r>
            <a:r>
              <a:rPr lang="en-US" sz="1800" b="1" i="0" u="none" strike="noStrike" baseline="0" dirty="0">
                <a:latin typeface="Palatino Linotype" panose="02040502050505030304" pitchFamily="18" charset="0"/>
              </a:rPr>
              <a:t>. Among CIK cells, </a:t>
            </a:r>
            <a:r>
              <a:rPr lang="en-US" sz="1800" b="1" i="0" u="none" strike="noStrike" baseline="0" dirty="0">
                <a:solidFill>
                  <a:srgbClr val="FF0000"/>
                </a:solidFill>
                <a:latin typeface="Palatino Linotype" panose="02040502050505030304" pitchFamily="18" charset="0"/>
              </a:rPr>
              <a:t>NKT cells are considered to be the major effector cells </a:t>
            </a:r>
            <a:r>
              <a:rPr lang="en-US" sz="1800" b="1" i="0" u="none" strike="noStrike" baseline="0" dirty="0">
                <a:latin typeface="Palatino Linotype" panose="02040502050505030304" pitchFamily="18" charset="0"/>
              </a:rPr>
              <a:t>that have the most potent cytolytic effect. NKT cells that are share surface markers with both conventional T lymphocytes and natural killer cells.</a:t>
            </a:r>
            <a:endParaRPr lang="sr-Latn-RS" sz="1800" b="1" i="0" u="none" strike="noStrike" baseline="0" dirty="0">
              <a:latin typeface="Palatino Linotype" panose="02040502050505030304" pitchFamily="18" charset="0"/>
            </a:endParaRPr>
          </a:p>
          <a:p>
            <a:pPr marL="0" indent="0" algn="l">
              <a:buNone/>
            </a:pPr>
            <a:r>
              <a:rPr lang="en-US" sz="1800" b="1" i="0" u="none" strike="noStrike" baseline="0" dirty="0">
                <a:latin typeface="Palatino Linotype" panose="02040502050505030304" pitchFamily="18" charset="0"/>
              </a:rPr>
              <a:t>CIK cells are generated </a:t>
            </a:r>
            <a:r>
              <a:rPr lang="en-US" sz="1800" b="1" i="0" u="none" strike="noStrike" baseline="0" dirty="0">
                <a:solidFill>
                  <a:srgbClr val="0000FF"/>
                </a:solidFill>
                <a:latin typeface="Palatino Linotype" panose="02040502050505030304" pitchFamily="18" charset="0"/>
              </a:rPr>
              <a:t>from human PBMC</a:t>
            </a:r>
            <a:r>
              <a:rPr lang="sr-Latn-RS" sz="1800" b="1" i="0" u="none" strike="noStrike" baseline="0" dirty="0">
                <a:latin typeface="Palatino Linotype" panose="02040502050505030304" pitchFamily="18" charset="0"/>
              </a:rPr>
              <a:t>,</a:t>
            </a:r>
            <a:r>
              <a:rPr lang="en-US" sz="1800" b="1" i="0" u="none" strike="noStrike" baseline="0" dirty="0">
                <a:latin typeface="Palatino Linotype" panose="02040502050505030304" pitchFamily="18" charset="0"/>
              </a:rPr>
              <a:t> after </a:t>
            </a:r>
            <a:r>
              <a:rPr lang="en-US" sz="1800" b="1" i="1" u="none" strike="noStrike" baseline="0" dirty="0">
                <a:latin typeface="Palatino Linotype" panose="02040502050505030304" pitchFamily="18" charset="0"/>
              </a:rPr>
              <a:t>in vit</a:t>
            </a:r>
            <a:r>
              <a:rPr lang="sr-Latn-RS" sz="1800" b="1" i="1" u="none" strike="noStrike" baseline="0" dirty="0">
                <a:latin typeface="Palatino Linotype" panose="02040502050505030304" pitchFamily="18" charset="0"/>
              </a:rPr>
              <a:t>r</a:t>
            </a:r>
            <a:r>
              <a:rPr lang="en-US" sz="1800" b="1" i="1" u="none" strike="noStrike" baseline="0" dirty="0">
                <a:latin typeface="Palatino Linotype" panose="02040502050505030304" pitchFamily="18" charset="0"/>
              </a:rPr>
              <a:t>o </a:t>
            </a:r>
            <a:r>
              <a:rPr lang="en-US" sz="1800" b="1" i="0" u="none" strike="noStrike" baseline="0" dirty="0">
                <a:latin typeface="Palatino Linotype" panose="02040502050505030304" pitchFamily="18" charset="0"/>
              </a:rPr>
              <a:t>stimulation by </a:t>
            </a:r>
            <a:r>
              <a:rPr lang="en-US" sz="1800" b="1" i="0" u="none" strike="noStrike" baseline="0" dirty="0">
                <a:solidFill>
                  <a:srgbClr val="00B050"/>
                </a:solidFill>
                <a:latin typeface="Palatino Linotype" panose="02040502050505030304" pitchFamily="18" charset="0"/>
              </a:rPr>
              <a:t>cocktail of IFN-𝛾, IL-2,</a:t>
            </a:r>
            <a:r>
              <a:rPr lang="en-US" sz="1800" b="1" i="0" u="none" strike="noStrike" baseline="0" dirty="0">
                <a:latin typeface="Palatino Linotype" panose="02040502050505030304" pitchFamily="18" charset="0"/>
              </a:rPr>
              <a:t> and </a:t>
            </a:r>
            <a:r>
              <a:rPr lang="en-US" sz="1800" b="1" i="0" u="none" strike="noStrike" baseline="0" dirty="0">
                <a:solidFill>
                  <a:srgbClr val="00B050"/>
                </a:solidFill>
                <a:latin typeface="Palatino Linotype" panose="02040502050505030304" pitchFamily="18" charset="0"/>
              </a:rPr>
              <a:t>anti-CD3 monoclonal antibody</a:t>
            </a:r>
            <a:r>
              <a:rPr lang="en-US" sz="1800" b="1" i="0" u="none" strike="noStrike" baseline="0" dirty="0">
                <a:latin typeface="Palatino Linotype" panose="02040502050505030304" pitchFamily="18" charset="0"/>
              </a:rPr>
              <a:t>, using a standard protocol for </a:t>
            </a:r>
            <a:r>
              <a:rPr lang="en-US" sz="1800" b="1" i="0" u="none" strike="noStrike" baseline="0" dirty="0">
                <a:solidFill>
                  <a:srgbClr val="00B050"/>
                </a:solidFill>
                <a:latin typeface="Palatino Linotype" panose="02040502050505030304" pitchFamily="18" charset="0"/>
              </a:rPr>
              <a:t>21 days</a:t>
            </a:r>
            <a:r>
              <a:rPr lang="en-US" sz="1800" b="1" i="0" u="none" strike="noStrike" baseline="0" dirty="0">
                <a:latin typeface="Palatino Linotype" panose="02040502050505030304" pitchFamily="18" charset="0"/>
              </a:rPr>
              <a:t>. This procedure </a:t>
            </a:r>
            <a:r>
              <a:rPr lang="en-US" sz="1800" b="1" i="0" u="none" strike="noStrike" baseline="0" dirty="0">
                <a:solidFill>
                  <a:srgbClr val="0000FF"/>
                </a:solidFill>
                <a:latin typeface="Palatino Linotype" panose="02040502050505030304" pitchFamily="18" charset="0"/>
              </a:rPr>
              <a:t>dominantly promote</a:t>
            </a:r>
            <a:r>
              <a:rPr lang="sr-Latn-RS" sz="1800" b="1" i="0" u="none" strike="noStrike" baseline="0" dirty="0">
                <a:solidFill>
                  <a:srgbClr val="0000FF"/>
                </a:solidFill>
                <a:latin typeface="Palatino Linotype" panose="02040502050505030304" pitchFamily="18" charset="0"/>
              </a:rPr>
              <a:t>s</a:t>
            </a:r>
            <a:r>
              <a:rPr lang="en-US" sz="1800" b="1" i="0" u="none" strike="noStrike" baseline="0" dirty="0">
                <a:solidFill>
                  <a:srgbClr val="0000FF"/>
                </a:solidFill>
                <a:latin typeface="Palatino Linotype" panose="02040502050505030304" pitchFamily="18" charset="0"/>
              </a:rPr>
              <a:t> a specific induction of NKT cells as effector cells</a:t>
            </a:r>
            <a:r>
              <a:rPr lang="en-US" sz="1800" b="1" i="0" u="none" strike="noStrike" baseline="0" dirty="0">
                <a:latin typeface="Palatino Linotype" panose="02040502050505030304" pitchFamily="18" charset="0"/>
              </a:rPr>
              <a:t>. </a:t>
            </a:r>
            <a:endParaRPr lang="sr-Latn-RS" sz="1800" b="1" i="0" u="none" strike="noStrike" baseline="0" dirty="0">
              <a:latin typeface="Palatino Linotype" panose="02040502050505030304" pitchFamily="18" charset="0"/>
            </a:endParaRPr>
          </a:p>
          <a:p>
            <a:pPr marL="0" indent="0" algn="l">
              <a:buNone/>
            </a:pPr>
            <a:r>
              <a:rPr lang="en-US" sz="1800" b="1" i="0" u="none" strike="noStrike" baseline="0" dirty="0">
                <a:latin typeface="Palatino Linotype" panose="02040502050505030304" pitchFamily="18" charset="0"/>
              </a:rPr>
              <a:t>After 21 days of culture, the generated CIK cells are subsequently infused back into patients.</a:t>
            </a:r>
          </a:p>
        </p:txBody>
      </p:sp>
      <p:pic>
        <p:nvPicPr>
          <p:cNvPr id="5" name="Picture 4">
            <a:extLst>
              <a:ext uri="{FF2B5EF4-FFF2-40B4-BE49-F238E27FC236}">
                <a16:creationId xmlns:a16="http://schemas.microsoft.com/office/drawing/2014/main" id="{1ABFA901-CF7F-9D24-D1B5-3D54D326C7AB}"/>
              </a:ext>
            </a:extLst>
          </p:cNvPr>
          <p:cNvPicPr>
            <a:picLocks noChangeAspect="1"/>
          </p:cNvPicPr>
          <p:nvPr/>
        </p:nvPicPr>
        <p:blipFill>
          <a:blip r:embed="rId2"/>
          <a:stretch>
            <a:fillRect/>
          </a:stretch>
        </p:blipFill>
        <p:spPr>
          <a:xfrm>
            <a:off x="4811361" y="1556792"/>
            <a:ext cx="4243207" cy="4741987"/>
          </a:xfrm>
          <a:prstGeom prst="rect">
            <a:avLst/>
          </a:prstGeom>
        </p:spPr>
      </p:pic>
      <p:sp>
        <p:nvSpPr>
          <p:cNvPr id="7" name="TextBox 6">
            <a:extLst>
              <a:ext uri="{FF2B5EF4-FFF2-40B4-BE49-F238E27FC236}">
                <a16:creationId xmlns:a16="http://schemas.microsoft.com/office/drawing/2014/main" id="{B402F9C1-DD5F-526D-933F-E08B73E6ECC3}"/>
              </a:ext>
            </a:extLst>
          </p:cNvPr>
          <p:cNvSpPr txBox="1"/>
          <p:nvPr/>
        </p:nvSpPr>
        <p:spPr>
          <a:xfrm>
            <a:off x="4572000" y="6613952"/>
            <a:ext cx="4572000" cy="276999"/>
          </a:xfrm>
          <a:prstGeom prst="rect">
            <a:avLst/>
          </a:prstGeom>
          <a:noFill/>
        </p:spPr>
        <p:txBody>
          <a:bodyPr wrap="square">
            <a:spAutoFit/>
          </a:bodyPr>
          <a:lstStyle/>
          <a:p>
            <a:pPr algn="r"/>
            <a:r>
              <a:rPr lang="en-US" sz="1200" b="1" dirty="0">
                <a:latin typeface="Palatino Linotype" panose="02040502050505030304" pitchFamily="18" charset="0"/>
              </a:rPr>
              <a:t>Gao X et al. Front Immunol. 2017;8:774. </a:t>
            </a:r>
          </a:p>
        </p:txBody>
      </p:sp>
    </p:spTree>
    <p:extLst>
      <p:ext uri="{BB962C8B-B14F-4D97-AF65-F5344CB8AC3E}">
        <p14:creationId xmlns:p14="http://schemas.microsoft.com/office/powerpoint/2010/main" val="2738816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F1A0E-E7F5-C239-D05F-13CAEA8BB21E}"/>
              </a:ext>
            </a:extLst>
          </p:cNvPr>
          <p:cNvSpPr>
            <a:spLocks noGrp="1"/>
          </p:cNvSpPr>
          <p:nvPr>
            <p:ph idx="1"/>
          </p:nvPr>
        </p:nvSpPr>
        <p:spPr>
          <a:xfrm>
            <a:off x="269522" y="348041"/>
            <a:ext cx="8604956" cy="2664296"/>
          </a:xfrm>
          <a:solidFill>
            <a:schemeClr val="bg1">
              <a:lumMod val="95000"/>
            </a:schemeClr>
          </a:solidFill>
          <a:ln>
            <a:solidFill>
              <a:schemeClr val="bg1">
                <a:lumMod val="85000"/>
              </a:schemeClr>
            </a:solidFill>
          </a:ln>
        </p:spPr>
        <p:txBody>
          <a:bodyPr>
            <a:normAutofit lnSpcReduction="10000"/>
          </a:bodyPr>
          <a:lstStyle/>
          <a:p>
            <a:r>
              <a:rPr lang="en-US" sz="2100" b="1" i="0" u="none" strike="noStrike" baseline="0" dirty="0">
                <a:latin typeface="Palatino Linotype" panose="02040502050505030304" pitchFamily="18" charset="0"/>
              </a:rPr>
              <a:t>CIK cells can be easily generated from </a:t>
            </a:r>
            <a:r>
              <a:rPr lang="en-US" sz="2100" b="1" i="0" u="sng" strike="noStrike" baseline="0" dirty="0">
                <a:latin typeface="Palatino Linotype" panose="02040502050505030304" pitchFamily="18" charset="0"/>
              </a:rPr>
              <a:t>peripheral blood</a:t>
            </a:r>
            <a:r>
              <a:rPr lang="en-US" sz="2100" b="1" i="0" u="none" strike="noStrike" baseline="0" dirty="0">
                <a:latin typeface="Palatino Linotype" panose="02040502050505030304" pitchFamily="18" charset="0"/>
              </a:rPr>
              <a:t>, but some reports also showed that they could be also generated from </a:t>
            </a:r>
            <a:r>
              <a:rPr lang="en-US" sz="2100" b="1" i="0" u="sng" strike="noStrike" baseline="0" dirty="0">
                <a:latin typeface="Palatino Linotype" panose="02040502050505030304" pitchFamily="18" charset="0"/>
              </a:rPr>
              <a:t>umbilical cord blood precursors </a:t>
            </a:r>
            <a:r>
              <a:rPr lang="en-US" sz="2100" b="1" i="0" u="none" strike="noStrike" baseline="0" dirty="0">
                <a:latin typeface="Palatino Linotype" panose="02040502050505030304" pitchFamily="18" charset="0"/>
              </a:rPr>
              <a:t>or </a:t>
            </a:r>
            <a:r>
              <a:rPr lang="en-US" sz="2100" b="1" i="0" u="sng" strike="noStrike" baseline="0" dirty="0">
                <a:latin typeface="Palatino Linotype" panose="02040502050505030304" pitchFamily="18" charset="0"/>
              </a:rPr>
              <a:t>bone marrow</a:t>
            </a:r>
            <a:r>
              <a:rPr lang="en-US" sz="2100" b="1" i="0" u="none" strike="noStrike" baseline="0" dirty="0">
                <a:latin typeface="Palatino Linotype" panose="02040502050505030304" pitchFamily="18" charset="0"/>
              </a:rPr>
              <a:t>. </a:t>
            </a:r>
          </a:p>
          <a:p>
            <a:endParaRPr lang="sr-Latn-RS" sz="2100" b="1" i="0" u="none" strike="noStrike" baseline="0" dirty="0">
              <a:latin typeface="Palatino Linotype" panose="02040502050505030304" pitchFamily="18" charset="0"/>
            </a:endParaRPr>
          </a:p>
          <a:p>
            <a:r>
              <a:rPr lang="en-US" sz="2100" b="1" i="0" u="none" strike="noStrike" baseline="0" dirty="0">
                <a:latin typeface="Palatino Linotype" panose="02040502050505030304" pitchFamily="18" charset="0"/>
              </a:rPr>
              <a:t>Compared to LAK cells, </a:t>
            </a:r>
            <a:r>
              <a:rPr lang="en-US" sz="2100" b="1" i="0" u="none" strike="noStrike" baseline="0" dirty="0">
                <a:solidFill>
                  <a:srgbClr val="0000FF"/>
                </a:solidFill>
                <a:latin typeface="Palatino Linotype" panose="02040502050505030304" pitchFamily="18" charset="0"/>
              </a:rPr>
              <a:t>CIK cells have enhanced antitumor cytotoxic activity by over 70-fold. </a:t>
            </a:r>
            <a:r>
              <a:rPr lang="en-US" sz="2100" b="1" i="0" u="none" strike="noStrike" baseline="0" dirty="0">
                <a:latin typeface="Palatino Linotype" panose="02040502050505030304" pitchFamily="18" charset="0"/>
              </a:rPr>
              <a:t>The </a:t>
            </a:r>
            <a:r>
              <a:rPr lang="en-US" sz="2100" b="1" i="0" u="none" strike="noStrike" baseline="0" dirty="0">
                <a:solidFill>
                  <a:srgbClr val="0000FF"/>
                </a:solidFill>
                <a:latin typeface="Palatino Linotype" panose="02040502050505030304" pitchFamily="18" charset="0"/>
              </a:rPr>
              <a:t>lytic activity </a:t>
            </a:r>
            <a:r>
              <a:rPr lang="en-US" sz="2100" b="1" i="0" u="none" strike="noStrike" baseline="0" dirty="0">
                <a:latin typeface="Palatino Linotype" panose="02040502050505030304" pitchFamily="18" charset="0"/>
              </a:rPr>
              <a:t>can be </a:t>
            </a:r>
            <a:r>
              <a:rPr lang="en-US" sz="2100" b="1" i="0" u="none" strike="noStrike" baseline="0" dirty="0">
                <a:solidFill>
                  <a:srgbClr val="0000FF"/>
                </a:solidFill>
                <a:latin typeface="Palatino Linotype" panose="02040502050505030304" pitchFamily="18" charset="0"/>
              </a:rPr>
              <a:t>further enhanced </a:t>
            </a:r>
            <a:r>
              <a:rPr lang="en-US" sz="2100" b="1" i="0" u="none" strike="noStrike" baseline="0" dirty="0">
                <a:latin typeface="Palatino Linotype" panose="02040502050505030304" pitchFamily="18" charset="0"/>
              </a:rPr>
              <a:t>by addition </a:t>
            </a:r>
            <a:r>
              <a:rPr lang="en-US" sz="2100" b="1" i="0" u="none" strike="noStrike" baseline="0" dirty="0">
                <a:solidFill>
                  <a:srgbClr val="0000FF"/>
                </a:solidFill>
                <a:latin typeface="Palatino Linotype" panose="02040502050505030304" pitchFamily="18" charset="0"/>
              </a:rPr>
              <a:t>of IL-1, IFN-γ, IL-7, IL-15</a:t>
            </a:r>
            <a:r>
              <a:rPr lang="en-US" sz="2100" b="1" i="0" u="none" strike="noStrike" baseline="0" dirty="0">
                <a:latin typeface="Palatino Linotype" panose="02040502050505030304" pitchFamily="18" charset="0"/>
              </a:rPr>
              <a:t>, and other cytokines.</a:t>
            </a:r>
            <a:endParaRPr lang="sr-Latn-RS" sz="2100" b="1" i="0" u="none" strike="noStrike" baseline="0" dirty="0">
              <a:latin typeface="Palatino Linotype" panose="02040502050505030304" pitchFamily="18" charset="0"/>
            </a:endParaRPr>
          </a:p>
        </p:txBody>
      </p:sp>
      <p:pic>
        <p:nvPicPr>
          <p:cNvPr id="5" name="Picture 4">
            <a:extLst>
              <a:ext uri="{FF2B5EF4-FFF2-40B4-BE49-F238E27FC236}">
                <a16:creationId xmlns:a16="http://schemas.microsoft.com/office/drawing/2014/main" id="{1ABFA901-CF7F-9D24-D1B5-3D54D326C7AB}"/>
              </a:ext>
            </a:extLst>
          </p:cNvPr>
          <p:cNvPicPr>
            <a:picLocks noChangeAspect="1"/>
          </p:cNvPicPr>
          <p:nvPr/>
        </p:nvPicPr>
        <p:blipFill>
          <a:blip r:embed="rId2"/>
          <a:stretch>
            <a:fillRect/>
          </a:stretch>
        </p:blipFill>
        <p:spPr>
          <a:xfrm>
            <a:off x="2870776" y="3064499"/>
            <a:ext cx="3402448" cy="3802399"/>
          </a:xfrm>
          <a:prstGeom prst="rect">
            <a:avLst/>
          </a:prstGeom>
        </p:spPr>
      </p:pic>
      <p:sp>
        <p:nvSpPr>
          <p:cNvPr id="7" name="TextBox 6">
            <a:extLst>
              <a:ext uri="{FF2B5EF4-FFF2-40B4-BE49-F238E27FC236}">
                <a16:creationId xmlns:a16="http://schemas.microsoft.com/office/drawing/2014/main" id="{B402F9C1-DD5F-526D-933F-E08B73E6ECC3}"/>
              </a:ext>
            </a:extLst>
          </p:cNvPr>
          <p:cNvSpPr txBox="1"/>
          <p:nvPr/>
        </p:nvSpPr>
        <p:spPr>
          <a:xfrm>
            <a:off x="4572000" y="6613952"/>
            <a:ext cx="4572000" cy="276999"/>
          </a:xfrm>
          <a:prstGeom prst="rect">
            <a:avLst/>
          </a:prstGeom>
          <a:noFill/>
        </p:spPr>
        <p:txBody>
          <a:bodyPr wrap="square">
            <a:spAutoFit/>
          </a:bodyPr>
          <a:lstStyle/>
          <a:p>
            <a:pPr algn="r"/>
            <a:r>
              <a:rPr lang="en-US" sz="1200" b="1" dirty="0">
                <a:latin typeface="Palatino Linotype" panose="02040502050505030304" pitchFamily="18" charset="0"/>
              </a:rPr>
              <a:t>Gao X et al. Front Immunol. 2017;8:774. </a:t>
            </a:r>
          </a:p>
        </p:txBody>
      </p:sp>
    </p:spTree>
    <p:extLst>
      <p:ext uri="{BB962C8B-B14F-4D97-AF65-F5344CB8AC3E}">
        <p14:creationId xmlns:p14="http://schemas.microsoft.com/office/powerpoint/2010/main" val="7713134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37D5C0-99BC-B944-BD9F-9CE94EE9C848}"/>
              </a:ext>
            </a:extLst>
          </p:cNvPr>
          <p:cNvSpPr>
            <a:spLocks noGrp="1"/>
          </p:cNvSpPr>
          <p:nvPr>
            <p:ph idx="1"/>
          </p:nvPr>
        </p:nvSpPr>
        <p:spPr>
          <a:xfrm>
            <a:off x="17094" y="1988840"/>
            <a:ext cx="5130969" cy="4869160"/>
          </a:xfrm>
        </p:spPr>
        <p:txBody>
          <a:bodyPr>
            <a:normAutofit fontScale="92500" lnSpcReduction="10000"/>
          </a:bodyPr>
          <a:lstStyle/>
          <a:p>
            <a:pPr marL="457200" indent="-457200">
              <a:buFont typeface="+mj-lt"/>
              <a:buAutoNum type="arabicPeriod"/>
            </a:pPr>
            <a:r>
              <a:rPr lang="en-US" sz="2200" b="1" dirty="0">
                <a:latin typeface="Palatino Linotype" panose="02040502050505030304" pitchFamily="18" charset="0"/>
              </a:rPr>
              <a:t>The directly killing of tumor cells by CIK cells comprise two pathways: first, perforin-based pathway after the binding of NK-cell receptors to their ligands, and second, the induction of tumor cell apoptosis by </a:t>
            </a:r>
            <a:r>
              <a:rPr lang="en-US" sz="2200" b="1" dirty="0" err="1">
                <a:latin typeface="Palatino Linotype" panose="02040502050505030304" pitchFamily="18" charset="0"/>
              </a:rPr>
              <a:t>FasL</a:t>
            </a:r>
            <a:r>
              <a:rPr lang="en-US" sz="2200" b="1" dirty="0">
                <a:latin typeface="Palatino Linotype" panose="02040502050505030304" pitchFamily="18" charset="0"/>
              </a:rPr>
              <a:t> via the </a:t>
            </a:r>
            <a:r>
              <a:rPr lang="en-US" sz="2200" b="1" dirty="0" err="1">
                <a:latin typeface="Palatino Linotype" panose="02040502050505030304" pitchFamily="18" charset="0"/>
              </a:rPr>
              <a:t>Fas</a:t>
            </a:r>
            <a:r>
              <a:rPr lang="en-US" sz="2200" b="1" dirty="0">
                <a:latin typeface="Palatino Linotype" panose="02040502050505030304" pitchFamily="18" charset="0"/>
              </a:rPr>
              <a:t> signaling pathway.</a:t>
            </a:r>
          </a:p>
          <a:p>
            <a:pPr marL="457200" indent="-457200">
              <a:buFont typeface="+mj-lt"/>
              <a:buAutoNum type="arabicPeriod"/>
            </a:pPr>
            <a:endParaRPr lang="en-US" sz="1100" b="1" dirty="0">
              <a:latin typeface="Palatino Linotype" panose="02040502050505030304" pitchFamily="18" charset="0"/>
            </a:endParaRPr>
          </a:p>
          <a:p>
            <a:pPr marL="457200" indent="-457200">
              <a:buFont typeface="+mj-lt"/>
              <a:buAutoNum type="arabicPeriod"/>
            </a:pPr>
            <a:r>
              <a:rPr lang="en-US" sz="2200" b="1" dirty="0">
                <a:latin typeface="Palatino Linotype" panose="02040502050505030304" pitchFamily="18" charset="0"/>
              </a:rPr>
              <a:t>CIK cells secrete numerous cytokines that induce antitumor immune responses in patients. Cytokines production by CIK cells is fast and efficient leading to effective function of CIK cells. IFN-</a:t>
            </a:r>
            <a:r>
              <a:rPr lang="el-GR" sz="2200" b="1" dirty="0">
                <a:latin typeface="Palatino Linotype" panose="02040502050505030304" pitchFamily="18" charset="0"/>
              </a:rPr>
              <a:t>γ</a:t>
            </a:r>
            <a:r>
              <a:rPr lang="en-US" sz="2200" b="1" dirty="0">
                <a:latin typeface="Palatino Linotype" panose="02040502050505030304" pitchFamily="18" charset="0"/>
              </a:rPr>
              <a:t> and TNF-</a:t>
            </a:r>
            <a:r>
              <a:rPr lang="el-GR" sz="2200" b="1" dirty="0">
                <a:latin typeface="Palatino Linotype" panose="02040502050505030304" pitchFamily="18" charset="0"/>
              </a:rPr>
              <a:t>α</a:t>
            </a:r>
            <a:r>
              <a:rPr lang="en-US" sz="2200" b="1" dirty="0">
                <a:latin typeface="Palatino Linotype" panose="02040502050505030304" pitchFamily="18" charset="0"/>
              </a:rPr>
              <a:t> are the main cytokines produced by CIK cells, which are involved in regulating innate and adaptive immunity.</a:t>
            </a:r>
          </a:p>
        </p:txBody>
      </p:sp>
      <p:sp>
        <p:nvSpPr>
          <p:cNvPr id="8" name="Title 1">
            <a:extLst>
              <a:ext uri="{FF2B5EF4-FFF2-40B4-BE49-F238E27FC236}">
                <a16:creationId xmlns:a16="http://schemas.microsoft.com/office/drawing/2014/main" id="{0078924B-D37E-6223-563B-756148449FCC}"/>
              </a:ext>
            </a:extLst>
          </p:cNvPr>
          <p:cNvSpPr>
            <a:spLocks noGrp="1"/>
          </p:cNvSpPr>
          <p:nvPr>
            <p:ph type="title"/>
          </p:nvPr>
        </p:nvSpPr>
        <p:spPr>
          <a:xfrm>
            <a:off x="179512" y="0"/>
            <a:ext cx="8784976" cy="792088"/>
          </a:xfrm>
        </p:spPr>
        <p:txBody>
          <a:bodyPr>
            <a:normAutofit fontScale="90000"/>
          </a:bodyPr>
          <a:lstStyle/>
          <a:p>
            <a:r>
              <a:rPr lang="en-US" sz="3500" b="1" dirty="0">
                <a:solidFill>
                  <a:srgbClr val="C00000"/>
                </a:solidFill>
                <a:latin typeface="Palatino Linotype" panose="02040502050505030304" pitchFamily="18" charset="0"/>
              </a:rPr>
              <a:t>Cytotoxicity </a:t>
            </a:r>
            <a:r>
              <a:rPr lang="en-US" sz="3500" b="1" dirty="0">
                <a:solidFill>
                  <a:srgbClr val="002060"/>
                </a:solidFill>
                <a:latin typeface="Palatino Linotype" panose="02040502050505030304" pitchFamily="18" charset="0"/>
              </a:rPr>
              <a:t>of CIK cells </a:t>
            </a:r>
            <a:r>
              <a:rPr lang="en-US" sz="3500" b="1" dirty="0">
                <a:solidFill>
                  <a:srgbClr val="C00000"/>
                </a:solidFill>
                <a:latin typeface="Palatino Linotype" panose="02040502050505030304" pitchFamily="18" charset="0"/>
              </a:rPr>
              <a:t>against tumor cells</a:t>
            </a:r>
            <a:endParaRPr lang="en-US" sz="3500" b="1" dirty="0">
              <a:solidFill>
                <a:srgbClr val="002060"/>
              </a:solidFill>
              <a:latin typeface="Palatino Linotype" panose="02040502050505030304" pitchFamily="18" charset="0"/>
            </a:endParaRPr>
          </a:p>
        </p:txBody>
      </p:sp>
      <p:pic>
        <p:nvPicPr>
          <p:cNvPr id="10" name="Picture 9">
            <a:extLst>
              <a:ext uri="{FF2B5EF4-FFF2-40B4-BE49-F238E27FC236}">
                <a16:creationId xmlns:a16="http://schemas.microsoft.com/office/drawing/2014/main" id="{1649E9E2-6F93-4FAC-3ED4-3F5D6FDDE5D0}"/>
              </a:ext>
            </a:extLst>
          </p:cNvPr>
          <p:cNvPicPr>
            <a:picLocks noChangeAspect="1"/>
          </p:cNvPicPr>
          <p:nvPr/>
        </p:nvPicPr>
        <p:blipFill>
          <a:blip r:embed="rId2"/>
          <a:stretch>
            <a:fillRect/>
          </a:stretch>
        </p:blipFill>
        <p:spPr>
          <a:xfrm>
            <a:off x="5040089" y="2924944"/>
            <a:ext cx="4103911" cy="3440260"/>
          </a:xfrm>
          <a:prstGeom prst="rect">
            <a:avLst/>
          </a:prstGeom>
        </p:spPr>
      </p:pic>
      <p:sp>
        <p:nvSpPr>
          <p:cNvPr id="12" name="TextBox 11">
            <a:extLst>
              <a:ext uri="{FF2B5EF4-FFF2-40B4-BE49-F238E27FC236}">
                <a16:creationId xmlns:a16="http://schemas.microsoft.com/office/drawing/2014/main" id="{D754E82A-6989-7FD9-B43A-CCBA2869D591}"/>
              </a:ext>
            </a:extLst>
          </p:cNvPr>
          <p:cNvSpPr txBox="1"/>
          <p:nvPr/>
        </p:nvSpPr>
        <p:spPr>
          <a:xfrm>
            <a:off x="179512" y="810116"/>
            <a:ext cx="8784976" cy="1061829"/>
          </a:xfrm>
          <a:prstGeom prst="rect">
            <a:avLst/>
          </a:prstGeom>
          <a:solidFill>
            <a:schemeClr val="accent1">
              <a:lumMod val="20000"/>
              <a:lumOff val="80000"/>
            </a:schemeClr>
          </a:solidFill>
        </p:spPr>
        <p:txBody>
          <a:bodyPr wrap="square">
            <a:spAutoFit/>
          </a:bodyPr>
          <a:lstStyle/>
          <a:p>
            <a:pPr marL="0" indent="0">
              <a:buNone/>
            </a:pPr>
            <a:r>
              <a:rPr lang="en-US" sz="2100" b="1" dirty="0">
                <a:latin typeface="Palatino Linotype" panose="02040502050505030304" pitchFamily="18" charset="0"/>
              </a:rPr>
              <a:t>The antitumor activity of CIK cells include two mechanism: directly killing the tumor cells or indirectly by secreting cytokine resulting more effective antitumor immunity.</a:t>
            </a:r>
          </a:p>
        </p:txBody>
      </p:sp>
      <p:sp>
        <p:nvSpPr>
          <p:cNvPr id="14" name="TextBox 13">
            <a:extLst>
              <a:ext uri="{FF2B5EF4-FFF2-40B4-BE49-F238E27FC236}">
                <a16:creationId xmlns:a16="http://schemas.microsoft.com/office/drawing/2014/main" id="{CA575455-8728-EDC9-49C5-BBD96B8F3D03}"/>
              </a:ext>
            </a:extLst>
          </p:cNvPr>
          <p:cNvSpPr txBox="1"/>
          <p:nvPr/>
        </p:nvSpPr>
        <p:spPr>
          <a:xfrm>
            <a:off x="7020272" y="2780928"/>
            <a:ext cx="2106634" cy="2448272"/>
          </a:xfrm>
          <a:prstGeom prst="rect">
            <a:avLst/>
          </a:prstGeom>
          <a:noFill/>
          <a:ln>
            <a:solidFill>
              <a:srgbClr val="FF0000"/>
            </a:solidFill>
          </a:ln>
        </p:spPr>
        <p:txBody>
          <a:bodyPr wrap="square" rtlCol="0">
            <a:spAutoFit/>
          </a:bodyPr>
          <a:lstStyle/>
          <a:p>
            <a:endParaRPr lang="en-US" dirty="0"/>
          </a:p>
        </p:txBody>
      </p:sp>
      <p:sp>
        <p:nvSpPr>
          <p:cNvPr id="16" name="TextBox 15">
            <a:extLst>
              <a:ext uri="{FF2B5EF4-FFF2-40B4-BE49-F238E27FC236}">
                <a16:creationId xmlns:a16="http://schemas.microsoft.com/office/drawing/2014/main" id="{A8A98CD9-BA13-5FD0-1CB4-B3648E9F0BC7}"/>
              </a:ext>
            </a:extLst>
          </p:cNvPr>
          <p:cNvSpPr txBox="1"/>
          <p:nvPr/>
        </p:nvSpPr>
        <p:spPr>
          <a:xfrm>
            <a:off x="4718774" y="6581001"/>
            <a:ext cx="4408132" cy="276999"/>
          </a:xfrm>
          <a:prstGeom prst="rect">
            <a:avLst/>
          </a:prstGeom>
          <a:noFill/>
        </p:spPr>
        <p:txBody>
          <a:bodyPr wrap="square">
            <a:spAutoFit/>
          </a:bodyPr>
          <a:lstStyle/>
          <a:p>
            <a:pPr algn="r"/>
            <a:r>
              <a:rPr lang="en-US" sz="1200" b="0" i="0" dirty="0">
                <a:solidFill>
                  <a:srgbClr val="212121"/>
                </a:solidFill>
                <a:effectLst/>
                <a:latin typeface="Palatino Linotype" panose="02040502050505030304" pitchFamily="18" charset="0"/>
              </a:rPr>
              <a:t>Wang X, et al. Cell Immunol. 2014;287(1):18-22. </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31236532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535D2F-EBB2-44E2-3D31-258C7AC5403B}"/>
              </a:ext>
            </a:extLst>
          </p:cNvPr>
          <p:cNvSpPr>
            <a:spLocks noGrp="1"/>
          </p:cNvSpPr>
          <p:nvPr>
            <p:ph idx="1"/>
          </p:nvPr>
        </p:nvSpPr>
        <p:spPr>
          <a:xfrm>
            <a:off x="161510" y="1268760"/>
            <a:ext cx="8820980" cy="4968552"/>
          </a:xfrm>
        </p:spPr>
        <p:txBody>
          <a:bodyPr>
            <a:normAutofit/>
          </a:bodyPr>
          <a:lstStyle/>
          <a:p>
            <a:r>
              <a:rPr lang="en-US" sz="2400" b="1" i="0" u="none" strike="noStrike" baseline="0" dirty="0">
                <a:latin typeface="Palatino Linotype" panose="02040502050505030304" pitchFamily="18" charset="0"/>
              </a:rPr>
              <a:t>CIK cells showed increased antitumor activities both </a:t>
            </a:r>
            <a:r>
              <a:rPr lang="en-US" sz="2400" b="1" i="1" u="none" strike="noStrike" baseline="0" dirty="0">
                <a:latin typeface="Palatino Linotype" panose="02040502050505030304" pitchFamily="18" charset="0"/>
              </a:rPr>
              <a:t>in vitro </a:t>
            </a:r>
            <a:r>
              <a:rPr lang="en-US" sz="2400" b="1" i="0" u="none" strike="noStrike" baseline="0" dirty="0">
                <a:latin typeface="Palatino Linotype" panose="02040502050505030304" pitchFamily="18" charset="0"/>
              </a:rPr>
              <a:t>and </a:t>
            </a:r>
            <a:r>
              <a:rPr lang="en-US" sz="2400" b="1" i="1" u="none" strike="noStrike" baseline="0" dirty="0">
                <a:latin typeface="Palatino Linotype" panose="02040502050505030304" pitchFamily="18" charset="0"/>
              </a:rPr>
              <a:t>in vivo </a:t>
            </a:r>
            <a:r>
              <a:rPr lang="en-US" sz="2400" b="1" i="0" u="none" strike="noStrike" baseline="0" dirty="0">
                <a:latin typeface="Palatino Linotype" panose="02040502050505030304" pitchFamily="18" charset="0"/>
              </a:rPr>
              <a:t>in mouse model, suggesting that CIK cell therapy might be more effective for cancer patients</a:t>
            </a:r>
            <a:r>
              <a:rPr lang="sr-Latn-RS" sz="2400" b="1" i="0" u="none" strike="noStrike" baseline="0" dirty="0">
                <a:latin typeface="Palatino Linotype" panose="02040502050505030304" pitchFamily="18" charset="0"/>
              </a:rPr>
              <a:t> in comparison with LAK cells</a:t>
            </a:r>
            <a:r>
              <a:rPr lang="en-US" sz="2400" b="1" i="0" u="none" strike="noStrike" baseline="0" dirty="0">
                <a:latin typeface="Palatino Linotype" panose="02040502050505030304" pitchFamily="18" charset="0"/>
              </a:rPr>
              <a:t>.</a:t>
            </a:r>
            <a:endParaRPr lang="en-US" sz="2400" b="1" dirty="0">
              <a:latin typeface="Palatino Linotype" panose="02040502050505030304" pitchFamily="18" charset="0"/>
            </a:endParaRPr>
          </a:p>
          <a:p>
            <a:r>
              <a:rPr lang="en-US" sz="2400" b="1" i="0" u="none" strike="noStrike" baseline="0" dirty="0">
                <a:latin typeface="Palatino Linotype" panose="02040502050505030304" pitchFamily="18" charset="0"/>
              </a:rPr>
              <a:t>Applications in an animal model suggested that in vivo antitumor effects against various hematopoietic and solid tumors occurred after the infusion of CIK cells. </a:t>
            </a:r>
          </a:p>
          <a:p>
            <a:endParaRPr lang="en-US" sz="2400" b="1" i="0" u="none" strike="noStrike" baseline="0" dirty="0">
              <a:latin typeface="Palatino Linotype" panose="02040502050505030304" pitchFamily="18" charset="0"/>
            </a:endParaRPr>
          </a:p>
          <a:p>
            <a:r>
              <a:rPr lang="en-US" sz="2400" b="1" i="0" u="none" strike="noStrike" baseline="0" dirty="0">
                <a:latin typeface="Palatino Linotype" panose="02040502050505030304" pitchFamily="18" charset="0"/>
              </a:rPr>
              <a:t>A preclinical study reported that the survival of severe combined immunodeficient mice injected with human lymphoma cells could be significantly prolonged after receiving CIK cell infusion.</a:t>
            </a:r>
          </a:p>
          <a:p>
            <a:endParaRPr lang="en-US" sz="2200" b="1" dirty="0">
              <a:latin typeface="Palatino Linotype" panose="02040502050505030304" pitchFamily="18" charset="0"/>
            </a:endParaRPr>
          </a:p>
          <a:p>
            <a:endParaRPr lang="en-US" sz="2200" b="1" dirty="0">
              <a:latin typeface="Palatino Linotype" panose="02040502050505030304" pitchFamily="18" charset="0"/>
            </a:endParaRPr>
          </a:p>
          <a:p>
            <a:endParaRPr lang="en-US" sz="2200" dirty="0"/>
          </a:p>
        </p:txBody>
      </p:sp>
      <p:sp>
        <p:nvSpPr>
          <p:cNvPr id="4" name="TextBox 3">
            <a:extLst>
              <a:ext uri="{FF2B5EF4-FFF2-40B4-BE49-F238E27FC236}">
                <a16:creationId xmlns:a16="http://schemas.microsoft.com/office/drawing/2014/main" id="{4220350E-B466-8D5A-CF32-C7AED89D94E3}"/>
              </a:ext>
            </a:extLst>
          </p:cNvPr>
          <p:cNvSpPr txBox="1"/>
          <p:nvPr/>
        </p:nvSpPr>
        <p:spPr>
          <a:xfrm>
            <a:off x="971600" y="188640"/>
            <a:ext cx="7200800" cy="630942"/>
          </a:xfrm>
          <a:prstGeom prst="rect">
            <a:avLst/>
          </a:prstGeom>
          <a:noFill/>
        </p:spPr>
        <p:txBody>
          <a:bodyPr wrap="square" rtlCol="0">
            <a:spAutoFit/>
          </a:bodyPr>
          <a:lstStyle/>
          <a:p>
            <a:pPr algn="ctr"/>
            <a:r>
              <a:rPr lang="en-US" sz="3500" b="1" dirty="0">
                <a:solidFill>
                  <a:srgbClr val="002060"/>
                </a:solidFill>
                <a:latin typeface="Palatino Linotype" panose="02040502050505030304" pitchFamily="18" charset="0"/>
              </a:rPr>
              <a:t>Preclinical and clinical evaluation</a:t>
            </a:r>
          </a:p>
        </p:txBody>
      </p:sp>
    </p:spTree>
    <p:extLst>
      <p:ext uri="{BB962C8B-B14F-4D97-AF65-F5344CB8AC3E}">
        <p14:creationId xmlns:p14="http://schemas.microsoft.com/office/powerpoint/2010/main" val="36896174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535D2F-EBB2-44E2-3D31-258C7AC5403B}"/>
              </a:ext>
            </a:extLst>
          </p:cNvPr>
          <p:cNvSpPr>
            <a:spLocks noGrp="1"/>
          </p:cNvSpPr>
          <p:nvPr>
            <p:ph idx="1"/>
          </p:nvPr>
        </p:nvSpPr>
        <p:spPr>
          <a:xfrm>
            <a:off x="233518" y="1340768"/>
            <a:ext cx="8676964" cy="5256584"/>
          </a:xfrm>
        </p:spPr>
        <p:txBody>
          <a:bodyPr>
            <a:normAutofit/>
          </a:bodyPr>
          <a:lstStyle/>
          <a:p>
            <a:endParaRPr lang="en-US" sz="2200" b="1" dirty="0">
              <a:latin typeface="Palatino Linotype" panose="02040502050505030304" pitchFamily="18" charset="0"/>
            </a:endParaRPr>
          </a:p>
          <a:p>
            <a:r>
              <a:rPr lang="en-US" sz="2200" b="1" dirty="0">
                <a:latin typeface="Palatino Linotype" panose="02040502050505030304" pitchFamily="18" charset="0"/>
              </a:rPr>
              <a:t>In addition, they have potent cytotoxic activities against some tumors such as human leukemia, ovarian cancer, lung cancer, liver cancer, cervical cancer, and colorectal cancer. CIK cells can induce partial response in a patient with severe pleural metastasis of collecting duct carcinoma of the kidney.  A patient with advanced pancreatic adenocarcinoma experienced a longer progression-free survival. </a:t>
            </a:r>
          </a:p>
          <a:p>
            <a:endParaRPr lang="en-US" sz="2200" b="1" dirty="0">
              <a:latin typeface="Palatino Linotype" panose="02040502050505030304" pitchFamily="18" charset="0"/>
            </a:endParaRPr>
          </a:p>
          <a:p>
            <a:endParaRPr lang="en-US" sz="2200" b="1" dirty="0">
              <a:latin typeface="Palatino Linotype" panose="02040502050505030304" pitchFamily="18" charset="0"/>
            </a:endParaRPr>
          </a:p>
          <a:p>
            <a:pPr marL="0" indent="0" algn="ctr">
              <a:buNone/>
            </a:pPr>
            <a:r>
              <a:rPr lang="en-US" sz="2400" b="1" dirty="0">
                <a:solidFill>
                  <a:srgbClr val="0000FF"/>
                </a:solidFill>
                <a:latin typeface="Palatino Linotype" panose="02040502050505030304" pitchFamily="18" charset="0"/>
              </a:rPr>
              <a:t>Moreover, combination of CIK with other conventional and established therapy options improve the effects of CIK immunotherapy.</a:t>
            </a:r>
          </a:p>
          <a:p>
            <a:endParaRPr lang="en-US" sz="2200" b="1" dirty="0">
              <a:latin typeface="Palatino Linotype" panose="02040502050505030304" pitchFamily="18" charset="0"/>
            </a:endParaRPr>
          </a:p>
          <a:p>
            <a:endParaRPr lang="en-US" sz="2200" dirty="0"/>
          </a:p>
        </p:txBody>
      </p:sp>
      <p:sp>
        <p:nvSpPr>
          <p:cNvPr id="4" name="TextBox 3">
            <a:extLst>
              <a:ext uri="{FF2B5EF4-FFF2-40B4-BE49-F238E27FC236}">
                <a16:creationId xmlns:a16="http://schemas.microsoft.com/office/drawing/2014/main" id="{4220350E-B466-8D5A-CF32-C7AED89D94E3}"/>
              </a:ext>
            </a:extLst>
          </p:cNvPr>
          <p:cNvSpPr txBox="1"/>
          <p:nvPr/>
        </p:nvSpPr>
        <p:spPr>
          <a:xfrm>
            <a:off x="971600" y="260648"/>
            <a:ext cx="7200800" cy="630942"/>
          </a:xfrm>
          <a:prstGeom prst="rect">
            <a:avLst/>
          </a:prstGeom>
          <a:noFill/>
        </p:spPr>
        <p:txBody>
          <a:bodyPr wrap="square" rtlCol="0">
            <a:spAutoFit/>
          </a:bodyPr>
          <a:lstStyle/>
          <a:p>
            <a:pPr algn="ctr"/>
            <a:r>
              <a:rPr lang="en-US" sz="3500" b="1" dirty="0">
                <a:solidFill>
                  <a:srgbClr val="002060"/>
                </a:solidFill>
                <a:latin typeface="Palatino Linotype" panose="02040502050505030304" pitchFamily="18" charset="0"/>
              </a:rPr>
              <a:t>Preclinical and clinical evaluation</a:t>
            </a:r>
          </a:p>
        </p:txBody>
      </p:sp>
    </p:spTree>
    <p:extLst>
      <p:ext uri="{BB962C8B-B14F-4D97-AF65-F5344CB8AC3E}">
        <p14:creationId xmlns:p14="http://schemas.microsoft.com/office/powerpoint/2010/main" val="709073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9DF40-075B-9B32-3053-BB96365CADB3}"/>
              </a:ext>
            </a:extLst>
          </p:cNvPr>
          <p:cNvSpPr>
            <a:spLocks noGrp="1"/>
          </p:cNvSpPr>
          <p:nvPr>
            <p:ph type="title"/>
          </p:nvPr>
        </p:nvSpPr>
        <p:spPr>
          <a:xfrm>
            <a:off x="457200" y="182301"/>
            <a:ext cx="8229600" cy="634082"/>
          </a:xfrm>
        </p:spPr>
        <p:txBody>
          <a:bodyPr>
            <a:normAutofit/>
          </a:bodyPr>
          <a:lstStyle/>
          <a:p>
            <a:r>
              <a:rPr lang="en-US" sz="3500" b="1" dirty="0">
                <a:solidFill>
                  <a:srgbClr val="C00000"/>
                </a:solidFill>
                <a:latin typeface="Palatino Linotype" panose="02040502050505030304" pitchFamily="18" charset="0"/>
              </a:rPr>
              <a:t>Improved CIK tumor therapy</a:t>
            </a:r>
          </a:p>
        </p:txBody>
      </p:sp>
      <p:pic>
        <p:nvPicPr>
          <p:cNvPr id="5" name="Picture 4">
            <a:extLst>
              <a:ext uri="{FF2B5EF4-FFF2-40B4-BE49-F238E27FC236}">
                <a16:creationId xmlns:a16="http://schemas.microsoft.com/office/drawing/2014/main" id="{894D4E90-BA80-FC65-6608-CAAF6CA7DCA9}"/>
              </a:ext>
            </a:extLst>
          </p:cNvPr>
          <p:cNvPicPr>
            <a:picLocks noChangeAspect="1"/>
          </p:cNvPicPr>
          <p:nvPr/>
        </p:nvPicPr>
        <p:blipFill>
          <a:blip r:embed="rId2"/>
          <a:stretch>
            <a:fillRect/>
          </a:stretch>
        </p:blipFill>
        <p:spPr>
          <a:xfrm>
            <a:off x="5796136" y="3412319"/>
            <a:ext cx="3347864" cy="3445681"/>
          </a:xfrm>
          <a:prstGeom prst="rect">
            <a:avLst/>
          </a:prstGeom>
        </p:spPr>
      </p:pic>
      <p:sp>
        <p:nvSpPr>
          <p:cNvPr id="8" name="Content Placeholder 2">
            <a:extLst>
              <a:ext uri="{FF2B5EF4-FFF2-40B4-BE49-F238E27FC236}">
                <a16:creationId xmlns:a16="http://schemas.microsoft.com/office/drawing/2014/main" id="{6DCD1FA0-FCE2-819B-D0F5-10A758AB28CB}"/>
              </a:ext>
            </a:extLst>
          </p:cNvPr>
          <p:cNvSpPr txBox="1">
            <a:spLocks/>
          </p:cNvSpPr>
          <p:nvPr/>
        </p:nvSpPr>
        <p:spPr>
          <a:xfrm>
            <a:off x="106305" y="1196752"/>
            <a:ext cx="8931389" cy="58762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300" b="1" dirty="0">
                <a:latin typeface="Palatino Linotype" panose="02040502050505030304" pitchFamily="18" charset="0"/>
              </a:rPr>
              <a:t>There are several potential strategies to improve the clinical effects of these effector cells:</a:t>
            </a:r>
          </a:p>
          <a:p>
            <a:endParaRPr lang="en-US" sz="2100" b="1" dirty="0">
              <a:latin typeface="Palatino Linotype" panose="02040502050505030304" pitchFamily="18" charset="0"/>
            </a:endParaRPr>
          </a:p>
          <a:p>
            <a:pPr lvl="1">
              <a:buFont typeface="Wingdings" panose="05000000000000000000" pitchFamily="2" charset="2"/>
              <a:buChar char="ü"/>
            </a:pPr>
            <a:r>
              <a:rPr lang="en-US" sz="2000" b="1" dirty="0">
                <a:latin typeface="Palatino Linotype" panose="02040502050505030304" pitchFamily="18" charset="0"/>
              </a:rPr>
              <a:t>CIK combined with chemotherapy drugs or cytokines</a:t>
            </a:r>
          </a:p>
          <a:p>
            <a:pPr lvl="1">
              <a:buFont typeface="Wingdings" panose="05000000000000000000" pitchFamily="2" charset="2"/>
              <a:buChar char="ü"/>
            </a:pPr>
            <a:r>
              <a:rPr lang="en-US" sz="2000" b="1" dirty="0">
                <a:latin typeface="Palatino Linotype" panose="02040502050505030304" pitchFamily="18" charset="0"/>
              </a:rPr>
              <a:t>CIK combined with dendritic cells</a:t>
            </a:r>
          </a:p>
          <a:p>
            <a:pPr lvl="1">
              <a:buFont typeface="Wingdings" panose="05000000000000000000" pitchFamily="2" charset="2"/>
              <a:buChar char="ü"/>
            </a:pPr>
            <a:r>
              <a:rPr lang="en-US" sz="2000" b="1" dirty="0">
                <a:latin typeface="Palatino Linotype" panose="02040502050505030304" pitchFamily="18" charset="0"/>
              </a:rPr>
              <a:t>CIK combined with immune checkpoint inhibitors</a:t>
            </a:r>
          </a:p>
          <a:p>
            <a:pPr lvl="1">
              <a:buFont typeface="Wingdings" panose="05000000000000000000" pitchFamily="2" charset="2"/>
              <a:buChar char="ü"/>
            </a:pPr>
            <a:r>
              <a:rPr lang="en-US" sz="2000" b="1" dirty="0">
                <a:latin typeface="Palatino Linotype" panose="02040502050505030304" pitchFamily="18" charset="0"/>
              </a:rPr>
              <a:t>CIK combined with antibodies</a:t>
            </a:r>
          </a:p>
          <a:p>
            <a:pPr lvl="1">
              <a:buFont typeface="Wingdings" panose="05000000000000000000" pitchFamily="2" charset="2"/>
              <a:buChar char="ü"/>
            </a:pPr>
            <a:endParaRPr lang="en-US" sz="1700" b="1" dirty="0">
              <a:latin typeface="Palatino Linotype" panose="02040502050505030304" pitchFamily="18" charset="0"/>
            </a:endParaRPr>
          </a:p>
        </p:txBody>
      </p:sp>
      <p:sp>
        <p:nvSpPr>
          <p:cNvPr id="9" name="TextBox 8">
            <a:extLst>
              <a:ext uri="{FF2B5EF4-FFF2-40B4-BE49-F238E27FC236}">
                <a16:creationId xmlns:a16="http://schemas.microsoft.com/office/drawing/2014/main" id="{1D379639-9CEE-CFE5-C47B-7D6CC2BEC5F7}"/>
              </a:ext>
            </a:extLst>
          </p:cNvPr>
          <p:cNvSpPr txBox="1"/>
          <p:nvPr/>
        </p:nvSpPr>
        <p:spPr>
          <a:xfrm>
            <a:off x="2483768" y="6581001"/>
            <a:ext cx="4572000" cy="276999"/>
          </a:xfrm>
          <a:prstGeom prst="rect">
            <a:avLst/>
          </a:prstGeom>
          <a:noFill/>
        </p:spPr>
        <p:txBody>
          <a:bodyPr wrap="square">
            <a:spAutoFit/>
          </a:bodyPr>
          <a:lstStyle/>
          <a:p>
            <a:pPr algn="r"/>
            <a:r>
              <a:rPr lang="en-US" sz="1200" b="1" dirty="0">
                <a:latin typeface="Palatino Linotype" panose="02040502050505030304" pitchFamily="18" charset="0"/>
              </a:rPr>
              <a:t>Gao X et al. Front Immunol. 2017;8:774. </a:t>
            </a:r>
          </a:p>
        </p:txBody>
      </p:sp>
    </p:spTree>
    <p:extLst>
      <p:ext uri="{BB962C8B-B14F-4D97-AF65-F5344CB8AC3E}">
        <p14:creationId xmlns:p14="http://schemas.microsoft.com/office/powerpoint/2010/main" val="444760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0E3629-574A-8DC6-B02B-FA86C31C62D2}"/>
              </a:ext>
            </a:extLst>
          </p:cNvPr>
          <p:cNvSpPr>
            <a:spLocks noGrp="1"/>
          </p:cNvSpPr>
          <p:nvPr>
            <p:ph idx="1"/>
          </p:nvPr>
        </p:nvSpPr>
        <p:spPr>
          <a:xfrm>
            <a:off x="233772" y="152636"/>
            <a:ext cx="8730716" cy="6660740"/>
          </a:xfrm>
        </p:spPr>
        <p:txBody>
          <a:bodyPr>
            <a:normAutofit fontScale="32500" lnSpcReduction="20000"/>
          </a:bodyPr>
          <a:lstStyle/>
          <a:p>
            <a:pPr marL="0" indent="0" algn="ctr">
              <a:buNone/>
            </a:pPr>
            <a:r>
              <a:rPr lang="en-US" sz="7700" b="1" dirty="0">
                <a:solidFill>
                  <a:srgbClr val="0000FF"/>
                </a:solidFill>
                <a:latin typeface="Palatino Linotype" panose="02040502050505030304" pitchFamily="18" charset="0"/>
              </a:rPr>
              <a:t>A functional immune system is essential to prevent tumorigenesis by recognizing, targeting, killing, and scavenging the nascent transformed cells. </a:t>
            </a:r>
          </a:p>
          <a:p>
            <a:pPr marL="0" indent="0">
              <a:buNone/>
            </a:pPr>
            <a:endParaRPr lang="en-US" sz="5900" b="1" dirty="0">
              <a:latin typeface="Palatino Linotype" panose="02040502050505030304" pitchFamily="18" charset="0"/>
            </a:endParaRPr>
          </a:p>
          <a:p>
            <a:pPr marL="0" indent="0" algn="r">
              <a:buNone/>
            </a:pPr>
            <a:endParaRPr lang="en-US" b="1" dirty="0">
              <a:latin typeface="Palatino Linotype" panose="02040502050505030304" pitchFamily="18" charset="0"/>
            </a:endParaRPr>
          </a:p>
          <a:p>
            <a:pPr marL="0" indent="0" algn="r">
              <a:buNone/>
            </a:pPr>
            <a:endParaRPr lang="en-US" b="1" dirty="0">
              <a:latin typeface="Palatino Linotype" panose="02040502050505030304" pitchFamily="18" charset="0"/>
            </a:endParaRPr>
          </a:p>
          <a:p>
            <a:pPr marL="0" indent="0" algn="r">
              <a:buNone/>
            </a:pPr>
            <a:endParaRPr lang="en-US" b="1" dirty="0">
              <a:latin typeface="Palatino Linotype" panose="02040502050505030304" pitchFamily="18" charset="0"/>
            </a:endParaRPr>
          </a:p>
          <a:p>
            <a:pPr marL="0" indent="0" algn="r">
              <a:buNone/>
            </a:pPr>
            <a:endParaRPr lang="en-US" sz="3400" b="1" dirty="0">
              <a:latin typeface="Palatino Linotype" panose="02040502050505030304" pitchFamily="18" charset="0"/>
            </a:endParaRPr>
          </a:p>
          <a:p>
            <a:pPr marL="0" indent="0" algn="r">
              <a:buNone/>
            </a:pPr>
            <a:endParaRPr lang="en-US" sz="3400" b="1" dirty="0">
              <a:latin typeface="Palatino Linotype" panose="02040502050505030304" pitchFamily="18" charset="0"/>
            </a:endParaRPr>
          </a:p>
          <a:p>
            <a:pPr marL="0" indent="0" algn="r">
              <a:buNone/>
            </a:pPr>
            <a:endParaRPr lang="en-US" sz="3400" b="1" dirty="0">
              <a:latin typeface="Palatino Linotype" panose="02040502050505030304" pitchFamily="18" charset="0"/>
            </a:endParaRPr>
          </a:p>
          <a:p>
            <a:pPr marL="0" indent="0" algn="r">
              <a:buNone/>
            </a:pPr>
            <a:endParaRPr lang="en-US" sz="3400" b="1" dirty="0">
              <a:latin typeface="Palatino Linotype" panose="02040502050505030304" pitchFamily="18" charset="0"/>
            </a:endParaRPr>
          </a:p>
          <a:p>
            <a:pPr marL="0" indent="0" algn="r">
              <a:buNone/>
            </a:pPr>
            <a:endParaRPr lang="en-US" sz="3400" b="1" dirty="0">
              <a:latin typeface="Palatino Linotype" panose="02040502050505030304" pitchFamily="18" charset="0"/>
            </a:endParaRPr>
          </a:p>
          <a:p>
            <a:pPr marL="0" indent="0" algn="r">
              <a:buNone/>
            </a:pPr>
            <a:endParaRPr lang="en-US" sz="3400" b="1" dirty="0">
              <a:latin typeface="Palatino Linotype" panose="02040502050505030304" pitchFamily="18" charset="0"/>
            </a:endParaRPr>
          </a:p>
          <a:p>
            <a:pPr marL="0" indent="0" algn="r">
              <a:buNone/>
            </a:pPr>
            <a:endParaRPr lang="en-US" sz="3400" b="1" dirty="0">
              <a:latin typeface="Palatino Linotype" panose="02040502050505030304" pitchFamily="18" charset="0"/>
            </a:endParaRPr>
          </a:p>
          <a:p>
            <a:pPr marL="0" indent="0" algn="r">
              <a:buNone/>
            </a:pPr>
            <a:endParaRPr lang="en-US" sz="3400" b="1" dirty="0">
              <a:latin typeface="Palatino Linotype" panose="02040502050505030304" pitchFamily="18" charset="0"/>
            </a:endParaRPr>
          </a:p>
          <a:p>
            <a:pPr marL="0" indent="0" algn="r">
              <a:buNone/>
            </a:pPr>
            <a:endParaRPr lang="en-US" sz="4600" b="1" dirty="0">
              <a:latin typeface="Palatino Linotype" panose="02040502050505030304" pitchFamily="18" charset="0"/>
            </a:endParaRPr>
          </a:p>
          <a:p>
            <a:pPr marL="0" indent="0" algn="r">
              <a:buNone/>
            </a:pPr>
            <a:endParaRPr lang="en-US" sz="4600" b="1" dirty="0">
              <a:latin typeface="Palatino Linotype" panose="02040502050505030304" pitchFamily="18" charset="0"/>
            </a:endParaRPr>
          </a:p>
          <a:p>
            <a:pPr marL="0" indent="0" algn="r">
              <a:buNone/>
            </a:pPr>
            <a:endParaRPr lang="en-US" sz="5000" b="1" dirty="0">
              <a:latin typeface="Palatino Linotype" panose="02040502050505030304" pitchFamily="18" charset="0"/>
            </a:endParaRPr>
          </a:p>
          <a:p>
            <a:pPr marL="0" indent="0" algn="r">
              <a:buNone/>
            </a:pPr>
            <a:endParaRPr lang="en-US" sz="5000" b="1" dirty="0">
              <a:latin typeface="Palatino Linotype" panose="02040502050505030304" pitchFamily="18" charset="0"/>
            </a:endParaRPr>
          </a:p>
          <a:p>
            <a:pPr marL="0" indent="0" algn="r">
              <a:buNone/>
            </a:pPr>
            <a:endParaRPr lang="en-US" sz="5000" b="1" dirty="0">
              <a:latin typeface="Palatino Linotype" panose="02040502050505030304" pitchFamily="18" charset="0"/>
            </a:endParaRPr>
          </a:p>
          <a:p>
            <a:pPr marL="0" indent="0" algn="r">
              <a:buNone/>
            </a:pPr>
            <a:r>
              <a:rPr lang="en-US" sz="5500" b="1" dirty="0">
                <a:latin typeface="Palatino Linotype" panose="02040502050505030304" pitchFamily="18" charset="0"/>
              </a:rPr>
              <a:t>However, the accumulations of genetic mutations in the transformed cells result in an enhanced capacity to escape from immune surveillance. Paradoxically, the immune cells can support tumor progression and metastasis. </a:t>
            </a:r>
          </a:p>
          <a:p>
            <a:pPr marL="0" indent="0">
              <a:buNone/>
            </a:pPr>
            <a:endParaRPr lang="en-US" sz="4600" b="1" dirty="0">
              <a:latin typeface="Palatino Linotype" panose="02040502050505030304" pitchFamily="18" charset="0"/>
            </a:endParaRPr>
          </a:p>
          <a:p>
            <a:pPr marL="0" indent="0">
              <a:buNone/>
            </a:pPr>
            <a:endParaRPr lang="en-US" sz="3400" b="1" dirty="0">
              <a:latin typeface="Palatino Linotype" panose="02040502050505030304" pitchFamily="18" charset="0"/>
            </a:endParaRPr>
          </a:p>
          <a:p>
            <a:pPr marL="0" indent="0" algn="r">
              <a:buNone/>
            </a:pPr>
            <a:r>
              <a:rPr lang="en-US" sz="8600" b="1" dirty="0">
                <a:latin typeface="Palatino Linotype" panose="02040502050505030304" pitchFamily="18" charset="0"/>
              </a:rPr>
              <a:t>Therefore, </a:t>
            </a:r>
            <a:r>
              <a:rPr lang="en-US" sz="8600" b="1" dirty="0">
                <a:solidFill>
                  <a:srgbClr val="C00000"/>
                </a:solidFill>
                <a:latin typeface="Palatino Linotype" panose="02040502050505030304" pitchFamily="18" charset="0"/>
              </a:rPr>
              <a:t>reconstructing or armoring the immune system offers a potential clinical treatment for various tumors.</a:t>
            </a:r>
          </a:p>
        </p:txBody>
      </p:sp>
      <p:pic>
        <p:nvPicPr>
          <p:cNvPr id="4" name="Picture 2" descr="3D illustration of T cells attacking a cancer cell (CAR-T cell therapy). Image Credit: Meletios Verras / Shutterstock">
            <a:extLst>
              <a:ext uri="{FF2B5EF4-FFF2-40B4-BE49-F238E27FC236}">
                <a16:creationId xmlns:a16="http://schemas.microsoft.com/office/drawing/2014/main" id="{87E8B193-9D95-CAEA-CB4D-F2BCF24395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7400" y="1521317"/>
            <a:ext cx="3109200" cy="233305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A82BB94-6F6D-3201-4C86-21D9EAFA0EEC}"/>
              </a:ext>
            </a:extLst>
          </p:cNvPr>
          <p:cNvSpPr txBox="1"/>
          <p:nvPr/>
        </p:nvSpPr>
        <p:spPr>
          <a:xfrm>
            <a:off x="2627784" y="3854372"/>
            <a:ext cx="4716016" cy="369332"/>
          </a:xfrm>
          <a:prstGeom prst="rect">
            <a:avLst/>
          </a:prstGeom>
          <a:noFill/>
        </p:spPr>
        <p:txBody>
          <a:bodyPr wrap="square">
            <a:spAutoFit/>
          </a:bodyPr>
          <a:lstStyle/>
          <a:p>
            <a:r>
              <a:rPr lang="en-US" b="0" i="1" dirty="0">
                <a:solidFill>
                  <a:srgbClr val="808080"/>
                </a:solidFill>
                <a:effectLst/>
                <a:latin typeface="open-sans"/>
              </a:rPr>
              <a:t>Image Credit: </a:t>
            </a:r>
            <a:r>
              <a:rPr lang="en-US" b="0" i="1" dirty="0" err="1">
                <a:solidFill>
                  <a:srgbClr val="808080"/>
                </a:solidFill>
                <a:effectLst/>
                <a:latin typeface="open-sans"/>
              </a:rPr>
              <a:t>Meletios</a:t>
            </a:r>
            <a:r>
              <a:rPr lang="en-US" b="0" i="1" dirty="0">
                <a:solidFill>
                  <a:srgbClr val="808080"/>
                </a:solidFill>
                <a:effectLst/>
                <a:latin typeface="open-sans"/>
              </a:rPr>
              <a:t> </a:t>
            </a:r>
            <a:r>
              <a:rPr lang="en-US" b="0" i="1" dirty="0" err="1">
                <a:solidFill>
                  <a:srgbClr val="808080"/>
                </a:solidFill>
                <a:effectLst/>
                <a:latin typeface="open-sans"/>
              </a:rPr>
              <a:t>Verras</a:t>
            </a:r>
            <a:r>
              <a:rPr lang="en-US" b="0" i="1" dirty="0">
                <a:solidFill>
                  <a:srgbClr val="808080"/>
                </a:solidFill>
                <a:effectLst/>
                <a:latin typeface="open-sans"/>
              </a:rPr>
              <a:t> / Shutterstock</a:t>
            </a:r>
            <a:endParaRPr lang="en-US" dirty="0"/>
          </a:p>
        </p:txBody>
      </p:sp>
    </p:spTree>
    <p:extLst>
      <p:ext uri="{BB962C8B-B14F-4D97-AF65-F5344CB8AC3E}">
        <p14:creationId xmlns:p14="http://schemas.microsoft.com/office/powerpoint/2010/main" val="3025736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DC186E-9B9C-D908-8BBB-959C362D7CA7}"/>
              </a:ext>
            </a:extLst>
          </p:cNvPr>
          <p:cNvSpPr>
            <a:spLocks noGrp="1"/>
          </p:cNvSpPr>
          <p:nvPr>
            <p:ph idx="1"/>
          </p:nvPr>
        </p:nvSpPr>
        <p:spPr>
          <a:xfrm>
            <a:off x="323528" y="404664"/>
            <a:ext cx="8640960" cy="6336704"/>
          </a:xfrm>
        </p:spPr>
        <p:txBody>
          <a:bodyPr>
            <a:noAutofit/>
          </a:bodyPr>
          <a:lstStyle/>
          <a:p>
            <a:pPr marL="0" indent="0" algn="r">
              <a:buNone/>
            </a:pPr>
            <a:r>
              <a:rPr lang="en-US" sz="2100" b="1" i="0" u="none" strike="noStrike" baseline="0" dirty="0">
                <a:solidFill>
                  <a:srgbClr val="000000"/>
                </a:solidFill>
                <a:latin typeface="Palatino Linotype" panose="02040502050505030304" pitchFamily="18" charset="0"/>
              </a:rPr>
              <a:t>Many studies have shown that </a:t>
            </a:r>
            <a:r>
              <a:rPr lang="en-US" sz="2100" b="1" i="0" u="none" strike="noStrike" baseline="0" dirty="0">
                <a:solidFill>
                  <a:srgbClr val="C00000"/>
                </a:solidFill>
                <a:latin typeface="Palatino Linotype" panose="02040502050505030304" pitchFamily="18" charset="0"/>
              </a:rPr>
              <a:t>CIK combined with different chemotherapy drugs </a:t>
            </a:r>
            <a:r>
              <a:rPr lang="en-US" sz="2100" b="1" i="0" u="none" strike="noStrike" baseline="0" dirty="0">
                <a:solidFill>
                  <a:srgbClr val="000000"/>
                </a:solidFill>
                <a:latin typeface="Palatino Linotype" panose="02040502050505030304" pitchFamily="18" charset="0"/>
              </a:rPr>
              <a:t>for cancer treatment exhibited better efficacy than chemotherapy alone. For example, </a:t>
            </a:r>
            <a:r>
              <a:rPr lang="en-US" sz="2100" b="1" i="0" u="none" strike="noStrike" baseline="0" dirty="0">
                <a:solidFill>
                  <a:srgbClr val="0000FF"/>
                </a:solidFill>
                <a:latin typeface="Palatino Linotype" panose="02040502050505030304" pitchFamily="18" charset="0"/>
              </a:rPr>
              <a:t>applications both CIK cells </a:t>
            </a:r>
            <a:r>
              <a:rPr lang="en-US" sz="2100" b="1" i="0" u="none" strike="noStrike" baseline="0" dirty="0">
                <a:solidFill>
                  <a:srgbClr val="000000"/>
                </a:solidFill>
                <a:latin typeface="Palatino Linotype" panose="02040502050505030304" pitchFamily="18" charset="0"/>
              </a:rPr>
              <a:t>and chemotherapeutics (</a:t>
            </a:r>
            <a:r>
              <a:rPr lang="en-US" sz="2100" b="1" i="0" u="none" strike="noStrike" baseline="0" dirty="0">
                <a:solidFill>
                  <a:srgbClr val="0000FF"/>
                </a:solidFill>
                <a:latin typeface="Palatino Linotype" panose="02040502050505030304" pitchFamily="18" charset="0"/>
              </a:rPr>
              <a:t>docetaxel </a:t>
            </a:r>
            <a:r>
              <a:rPr lang="en-US" sz="2100" b="1" i="0" u="none" strike="noStrike" baseline="0" dirty="0">
                <a:latin typeface="Palatino Linotype" panose="02040502050505030304" pitchFamily="18" charset="0"/>
              </a:rPr>
              <a:t>and </a:t>
            </a:r>
            <a:r>
              <a:rPr lang="en-US" sz="2100" b="1" i="0" u="none" strike="noStrike" baseline="0" dirty="0">
                <a:solidFill>
                  <a:srgbClr val="0000FF"/>
                </a:solidFill>
                <a:latin typeface="Palatino Linotype" panose="02040502050505030304" pitchFamily="18" charset="0"/>
              </a:rPr>
              <a:t>cisplatin</a:t>
            </a:r>
            <a:r>
              <a:rPr lang="en-US" sz="2100" b="1" i="0" u="none" strike="noStrike" baseline="0" dirty="0">
                <a:solidFill>
                  <a:srgbClr val="000000"/>
                </a:solidFill>
                <a:latin typeface="Palatino Linotype" panose="02040502050505030304" pitchFamily="18" charset="0"/>
              </a:rPr>
              <a:t>) could significantly prolong the survival of patients with </a:t>
            </a:r>
            <a:r>
              <a:rPr lang="en-US" sz="2100" b="1" i="0" u="sng" strike="noStrike" baseline="0" dirty="0">
                <a:solidFill>
                  <a:srgbClr val="000000"/>
                </a:solidFill>
                <a:latin typeface="Palatino Linotype" panose="02040502050505030304" pitchFamily="18" charset="0"/>
              </a:rPr>
              <a:t>advanced non-small-cell lung cancer</a:t>
            </a:r>
            <a:r>
              <a:rPr lang="en-US" sz="2100" b="1" i="0" u="none" strike="noStrike" baseline="0" dirty="0">
                <a:solidFill>
                  <a:srgbClr val="000000"/>
                </a:solidFill>
                <a:latin typeface="Palatino Linotype" panose="02040502050505030304" pitchFamily="18" charset="0"/>
              </a:rPr>
              <a:t>. </a:t>
            </a:r>
          </a:p>
          <a:p>
            <a:endParaRPr lang="en-US" sz="2100" b="1" dirty="0">
              <a:solidFill>
                <a:srgbClr val="000000"/>
              </a:solidFill>
              <a:latin typeface="Palatino Linotype" panose="02040502050505030304" pitchFamily="18" charset="0"/>
            </a:endParaRPr>
          </a:p>
          <a:p>
            <a:pPr marL="0" indent="0" algn="r">
              <a:buNone/>
            </a:pPr>
            <a:r>
              <a:rPr lang="en-US" sz="2100" b="1" dirty="0">
                <a:solidFill>
                  <a:srgbClr val="C00000"/>
                </a:solidFill>
                <a:latin typeface="Palatino Linotype" panose="02040502050505030304" pitchFamily="18" charset="0"/>
              </a:rPr>
              <a:t>CIK cells stimulated with cytokines </a:t>
            </a:r>
            <a:r>
              <a:rPr lang="en-US" sz="2100" b="1" dirty="0">
                <a:latin typeface="Palatino Linotype" panose="02040502050505030304" pitchFamily="18" charset="0"/>
              </a:rPr>
              <a:t>such as </a:t>
            </a:r>
            <a:r>
              <a:rPr lang="en-US" sz="2100" b="1" dirty="0">
                <a:solidFill>
                  <a:srgbClr val="0000FF"/>
                </a:solidFill>
                <a:latin typeface="Palatino Linotype" panose="02040502050505030304" pitchFamily="18" charset="0"/>
              </a:rPr>
              <a:t>IL-15</a:t>
            </a:r>
            <a:r>
              <a:rPr lang="en-US" sz="2100" b="1" dirty="0">
                <a:solidFill>
                  <a:srgbClr val="C00000"/>
                </a:solidFill>
                <a:latin typeface="Palatino Linotype" panose="02040502050505030304" pitchFamily="18" charset="0"/>
              </a:rPr>
              <a:t> </a:t>
            </a:r>
            <a:r>
              <a:rPr lang="en-US" sz="2100" b="1" dirty="0">
                <a:latin typeface="Palatino Linotype" panose="02040502050505030304" pitchFamily="18" charset="0"/>
              </a:rPr>
              <a:t>displayed improved proliferation capacity and cell cytotoxicity against </a:t>
            </a:r>
            <a:r>
              <a:rPr lang="en-US" sz="2100" b="1" u="sng" dirty="0">
                <a:latin typeface="Palatino Linotype" panose="02040502050505030304" pitchFamily="18" charset="0"/>
              </a:rPr>
              <a:t>hematologic and solid malignancies. </a:t>
            </a:r>
          </a:p>
          <a:p>
            <a:endParaRPr lang="en-US" sz="2100" b="1" dirty="0">
              <a:latin typeface="Palatino Linotype" panose="02040502050505030304" pitchFamily="18" charset="0"/>
            </a:endParaRPr>
          </a:p>
          <a:p>
            <a:pPr marL="0" indent="0" algn="r">
              <a:buNone/>
            </a:pPr>
            <a:r>
              <a:rPr lang="en-US" sz="2100" b="1" dirty="0">
                <a:solidFill>
                  <a:srgbClr val="C00000"/>
                </a:solidFill>
                <a:latin typeface="Palatino Linotype" panose="02040502050505030304" pitchFamily="18" charset="0"/>
              </a:rPr>
              <a:t>Coculture of CIK cells </a:t>
            </a:r>
            <a:r>
              <a:rPr lang="en-US" sz="2100" b="1" dirty="0">
                <a:latin typeface="Palatino Linotype" panose="02040502050505030304" pitchFamily="18" charset="0"/>
              </a:rPr>
              <a:t>with </a:t>
            </a:r>
            <a:r>
              <a:rPr lang="en-US" sz="2100" b="1" dirty="0">
                <a:solidFill>
                  <a:srgbClr val="C00000"/>
                </a:solidFill>
                <a:latin typeface="Palatino Linotype" panose="02040502050505030304" pitchFamily="18" charset="0"/>
              </a:rPr>
              <a:t>DCs </a:t>
            </a:r>
            <a:r>
              <a:rPr lang="en-US" sz="2100" b="1" dirty="0">
                <a:latin typeface="Palatino Linotype" panose="02040502050505030304" pitchFamily="18" charset="0"/>
              </a:rPr>
              <a:t>in vitro can improve the proliferation rate and antitumor activity of CIK cells. In addition, this combination changes the expression of surface molecule on both cell populations, and markedly increase of IL-12 secretion, that finally resulting in higher cytotoxic activity of CIK cells. For example, DC–CIK therapy could improve survival by reducing the risk of disease progression in </a:t>
            </a:r>
            <a:r>
              <a:rPr lang="en-US" sz="2100" b="1" u="sng" dirty="0">
                <a:latin typeface="Palatino Linotype" panose="02040502050505030304" pitchFamily="18" charset="0"/>
              </a:rPr>
              <a:t>stage IV breast cancer patients</a:t>
            </a:r>
            <a:r>
              <a:rPr lang="en-US" sz="2100" b="1" dirty="0">
                <a:latin typeface="Palatino Linotype" panose="02040502050505030304" pitchFamily="18" charset="0"/>
              </a:rPr>
              <a:t>.</a:t>
            </a:r>
          </a:p>
        </p:txBody>
      </p:sp>
    </p:spTree>
    <p:extLst>
      <p:ext uri="{BB962C8B-B14F-4D97-AF65-F5344CB8AC3E}">
        <p14:creationId xmlns:p14="http://schemas.microsoft.com/office/powerpoint/2010/main" val="3711342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0F0A4B-45E9-FCF5-A4E4-9F2618CAF9D6}"/>
              </a:ext>
            </a:extLst>
          </p:cNvPr>
          <p:cNvSpPr>
            <a:spLocks noGrp="1"/>
          </p:cNvSpPr>
          <p:nvPr>
            <p:ph idx="1"/>
          </p:nvPr>
        </p:nvSpPr>
        <p:spPr>
          <a:xfrm>
            <a:off x="457200" y="908720"/>
            <a:ext cx="8291264" cy="5472608"/>
          </a:xfrm>
        </p:spPr>
        <p:txBody>
          <a:bodyPr>
            <a:normAutofit/>
          </a:bodyPr>
          <a:lstStyle/>
          <a:p>
            <a:pPr marL="0" indent="0" algn="r">
              <a:buNone/>
            </a:pPr>
            <a:r>
              <a:rPr lang="en-US" sz="2400" b="1" dirty="0">
                <a:latin typeface="Palatino Linotype" panose="02040502050505030304" pitchFamily="18" charset="0"/>
              </a:rPr>
              <a:t>The </a:t>
            </a:r>
            <a:r>
              <a:rPr lang="en-US" sz="2400" b="1" dirty="0">
                <a:solidFill>
                  <a:srgbClr val="C00000"/>
                </a:solidFill>
                <a:latin typeface="Palatino Linotype" panose="02040502050505030304" pitchFamily="18" charset="0"/>
              </a:rPr>
              <a:t>blockade of inhibitory receptors</a:t>
            </a:r>
            <a:r>
              <a:rPr lang="en-US" sz="2400" b="1" dirty="0">
                <a:latin typeface="Palatino Linotype" panose="02040502050505030304" pitchFamily="18" charset="0"/>
              </a:rPr>
              <a:t> such as </a:t>
            </a:r>
            <a:r>
              <a:rPr lang="en-US" sz="2400" b="1" dirty="0">
                <a:solidFill>
                  <a:srgbClr val="0000FF"/>
                </a:solidFill>
                <a:latin typeface="Palatino Linotype" panose="02040502050505030304" pitchFamily="18" charset="0"/>
              </a:rPr>
              <a:t>PD-1 </a:t>
            </a:r>
            <a:r>
              <a:rPr lang="en-US" sz="2400" b="1" dirty="0">
                <a:latin typeface="Palatino Linotype" panose="02040502050505030304" pitchFamily="18" charset="0"/>
              </a:rPr>
              <a:t>on </a:t>
            </a:r>
            <a:r>
              <a:rPr lang="en-US" sz="2400" b="1" dirty="0">
                <a:solidFill>
                  <a:srgbClr val="0000FF"/>
                </a:solidFill>
                <a:latin typeface="Palatino Linotype" panose="02040502050505030304" pitchFamily="18" charset="0"/>
              </a:rPr>
              <a:t>CIK cells </a:t>
            </a:r>
            <a:r>
              <a:rPr lang="en-US" sz="2400" b="1" dirty="0">
                <a:latin typeface="Palatino Linotype" panose="02040502050505030304" pitchFamily="18" charset="0"/>
              </a:rPr>
              <a:t>can significantly increase their antitumor potency against </a:t>
            </a:r>
            <a:r>
              <a:rPr lang="en-US" sz="2400" b="1" u="sng" dirty="0">
                <a:latin typeface="Palatino Linotype" panose="02040502050505030304" pitchFamily="18" charset="0"/>
              </a:rPr>
              <a:t>hematological malignancies</a:t>
            </a:r>
            <a:r>
              <a:rPr lang="en-US" sz="2400" b="1" dirty="0">
                <a:latin typeface="Palatino Linotype" panose="02040502050505030304" pitchFamily="18" charset="0"/>
              </a:rPr>
              <a:t>. Also, the blockade of PD-L1/PD-1 signaling enhanced the of CIK cytotoxicity against </a:t>
            </a:r>
            <a:r>
              <a:rPr lang="en-US" sz="2400" b="1" u="sng" dirty="0">
                <a:latin typeface="Palatino Linotype" panose="02040502050505030304" pitchFamily="18" charset="0"/>
              </a:rPr>
              <a:t>gastric and colorectal cancer cells</a:t>
            </a:r>
            <a:r>
              <a:rPr lang="en-US" sz="2400" b="1" dirty="0">
                <a:latin typeface="Palatino Linotype" panose="02040502050505030304" pitchFamily="18" charset="0"/>
              </a:rPr>
              <a:t>.</a:t>
            </a:r>
          </a:p>
          <a:p>
            <a:endParaRPr lang="en-US" sz="2400" b="1" dirty="0">
              <a:latin typeface="Palatino Linotype" panose="02040502050505030304" pitchFamily="18" charset="0"/>
            </a:endParaRPr>
          </a:p>
          <a:p>
            <a:endParaRPr lang="en-US" sz="2400" b="1" dirty="0">
              <a:latin typeface="Palatino Linotype" panose="02040502050505030304" pitchFamily="18" charset="0"/>
            </a:endParaRPr>
          </a:p>
          <a:p>
            <a:endParaRPr lang="en-US" sz="2400" b="1" dirty="0">
              <a:latin typeface="Palatino Linotype" panose="02040502050505030304" pitchFamily="18" charset="0"/>
            </a:endParaRPr>
          </a:p>
          <a:p>
            <a:pPr marL="0" indent="0" algn="r">
              <a:buNone/>
            </a:pPr>
            <a:r>
              <a:rPr lang="en-US" sz="2400" b="1" dirty="0">
                <a:solidFill>
                  <a:srgbClr val="C00000"/>
                </a:solidFill>
                <a:latin typeface="Palatino Linotype" panose="02040502050505030304" pitchFamily="18" charset="0"/>
              </a:rPr>
              <a:t>CIK cells combined with antibody </a:t>
            </a:r>
            <a:r>
              <a:rPr lang="en-US" sz="2400" b="1" dirty="0">
                <a:latin typeface="Palatino Linotype" panose="02040502050505030304" pitchFamily="18" charset="0"/>
              </a:rPr>
              <a:t>could improve their cytolytic activity. For example, addition of anti-CD20 </a:t>
            </a:r>
            <a:r>
              <a:rPr lang="en-US" sz="2400" b="1" dirty="0" err="1">
                <a:latin typeface="Palatino Linotype" panose="02040502050505030304" pitchFamily="18" charset="0"/>
              </a:rPr>
              <a:t>mAb</a:t>
            </a:r>
            <a:r>
              <a:rPr lang="en-US" sz="2400" b="1" dirty="0">
                <a:latin typeface="Palatino Linotype" panose="02040502050505030304" pitchFamily="18" charset="0"/>
              </a:rPr>
              <a:t> (rituximab) can marked enhance cytotoxicity of CIK cells to </a:t>
            </a:r>
            <a:r>
              <a:rPr lang="en-US" sz="2400" b="1" u="sng" dirty="0">
                <a:latin typeface="Palatino Linotype" panose="02040502050505030304" pitchFamily="18" charset="0"/>
              </a:rPr>
              <a:t>B-cell lymphoma</a:t>
            </a:r>
            <a:r>
              <a:rPr lang="en-US" sz="2400" b="1" dirty="0">
                <a:latin typeface="Palatino Linotype" panose="02040502050505030304" pitchFamily="18" charset="0"/>
              </a:rPr>
              <a:t> </a:t>
            </a:r>
            <a:r>
              <a:rPr lang="en-US" sz="2400" b="1" i="1" dirty="0">
                <a:latin typeface="Palatino Linotype" panose="02040502050505030304" pitchFamily="18" charset="0"/>
              </a:rPr>
              <a:t>in vitro</a:t>
            </a:r>
            <a:r>
              <a:rPr lang="en-US" sz="2400" b="1" dirty="0">
                <a:latin typeface="Palatino Linotype" panose="02040502050505030304" pitchFamily="18" charset="0"/>
              </a:rPr>
              <a:t>.</a:t>
            </a:r>
          </a:p>
        </p:txBody>
      </p:sp>
    </p:spTree>
    <p:extLst>
      <p:ext uri="{BB962C8B-B14F-4D97-AF65-F5344CB8AC3E}">
        <p14:creationId xmlns:p14="http://schemas.microsoft.com/office/powerpoint/2010/main" val="40860503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2F1EE-7D5C-8E34-7A40-0CFAD9BD79BF}"/>
              </a:ext>
            </a:extLst>
          </p:cNvPr>
          <p:cNvSpPr>
            <a:spLocks noGrp="1"/>
          </p:cNvSpPr>
          <p:nvPr>
            <p:ph type="title"/>
          </p:nvPr>
        </p:nvSpPr>
        <p:spPr>
          <a:xfrm>
            <a:off x="251520" y="332656"/>
            <a:ext cx="8568952" cy="1008112"/>
          </a:xfrm>
        </p:spPr>
        <p:txBody>
          <a:bodyPr>
            <a:noAutofit/>
          </a:bodyPr>
          <a:lstStyle/>
          <a:p>
            <a:r>
              <a:rPr lang="en-US" sz="2900" b="1" dirty="0">
                <a:solidFill>
                  <a:srgbClr val="002060"/>
                </a:solidFill>
                <a:latin typeface="Palatino Linotype" panose="02040502050505030304" pitchFamily="18" charset="0"/>
              </a:rPr>
              <a:t>Limitations of </a:t>
            </a:r>
            <a:r>
              <a:rPr lang="sr-Latn-RS" sz="2900" b="1" dirty="0">
                <a:solidFill>
                  <a:srgbClr val="002060"/>
                </a:solidFill>
                <a:latin typeface="Palatino Linotype" panose="02040502050505030304" pitchFamily="18" charset="0"/>
              </a:rPr>
              <a:t>clinical usage of </a:t>
            </a:r>
            <a:r>
              <a:rPr lang="en-US" sz="2900" b="1" dirty="0">
                <a:solidFill>
                  <a:srgbClr val="002060"/>
                </a:solidFill>
                <a:latin typeface="Palatino Linotype" panose="02040502050505030304" pitchFamily="18" charset="0"/>
              </a:rPr>
              <a:t>CIK cell</a:t>
            </a:r>
            <a:r>
              <a:rPr lang="sr-Latn-RS" sz="2900" b="1" dirty="0">
                <a:solidFill>
                  <a:srgbClr val="002060"/>
                </a:solidFill>
                <a:latin typeface="Palatino Linotype" panose="02040502050505030304" pitchFamily="18" charset="0"/>
              </a:rPr>
              <a:t>s</a:t>
            </a:r>
            <a:endParaRPr lang="en-US" sz="2900" b="1" dirty="0">
              <a:solidFill>
                <a:srgbClr val="002060"/>
              </a:solidFill>
              <a:latin typeface="Palatino Linotype" panose="02040502050505030304" pitchFamily="18" charset="0"/>
            </a:endParaRPr>
          </a:p>
        </p:txBody>
      </p:sp>
      <p:sp>
        <p:nvSpPr>
          <p:cNvPr id="3" name="Content Placeholder 2">
            <a:extLst>
              <a:ext uri="{FF2B5EF4-FFF2-40B4-BE49-F238E27FC236}">
                <a16:creationId xmlns:a16="http://schemas.microsoft.com/office/drawing/2014/main" id="{CB3D6E71-25C3-2035-46FB-0A290764850A}"/>
              </a:ext>
            </a:extLst>
          </p:cNvPr>
          <p:cNvSpPr>
            <a:spLocks noGrp="1"/>
          </p:cNvSpPr>
          <p:nvPr>
            <p:ph idx="1"/>
          </p:nvPr>
        </p:nvSpPr>
        <p:spPr>
          <a:xfrm>
            <a:off x="410952" y="2564904"/>
            <a:ext cx="8322096" cy="3168352"/>
          </a:xfrm>
          <a:solidFill>
            <a:schemeClr val="accent3">
              <a:lumMod val="20000"/>
              <a:lumOff val="80000"/>
            </a:schemeClr>
          </a:solidFill>
        </p:spPr>
        <p:txBody>
          <a:bodyPr>
            <a:normAutofit/>
          </a:bodyPr>
          <a:lstStyle/>
          <a:p>
            <a:pPr marL="0" indent="0" algn="r">
              <a:buNone/>
            </a:pPr>
            <a:r>
              <a:rPr lang="en-US" sz="2500" b="1" dirty="0">
                <a:latin typeface="Palatino Linotype" panose="02040502050505030304" pitchFamily="18" charset="0"/>
              </a:rPr>
              <a:t>Large number of clinical trials have indicated that </a:t>
            </a:r>
            <a:r>
              <a:rPr lang="en-US" sz="2500" b="1" dirty="0">
                <a:solidFill>
                  <a:srgbClr val="0000FF"/>
                </a:solidFill>
                <a:latin typeface="Palatino Linotype" panose="02040502050505030304" pitchFamily="18" charset="0"/>
              </a:rPr>
              <a:t>side reactions rarely occurred </a:t>
            </a:r>
            <a:r>
              <a:rPr lang="en-US" sz="2500" b="1" dirty="0">
                <a:latin typeface="Palatino Linotype" panose="02040502050505030304" pitchFamily="18" charset="0"/>
              </a:rPr>
              <a:t>after the infusion of CIK cells.</a:t>
            </a:r>
          </a:p>
          <a:p>
            <a:pPr marL="0" indent="0">
              <a:buNone/>
            </a:pPr>
            <a:endParaRPr lang="en-US" sz="2500" b="1" dirty="0">
              <a:latin typeface="Palatino Linotype" panose="02040502050505030304" pitchFamily="18" charset="0"/>
            </a:endParaRPr>
          </a:p>
          <a:p>
            <a:pPr marL="0" indent="0" algn="r">
              <a:buNone/>
            </a:pPr>
            <a:r>
              <a:rPr lang="en-US" sz="2500" b="1" dirty="0">
                <a:latin typeface="Palatino Linotype" panose="02040502050505030304" pitchFamily="18" charset="0"/>
              </a:rPr>
              <a:t>Most of the side effects were minor, including </a:t>
            </a:r>
            <a:r>
              <a:rPr lang="en-US" sz="2500" b="1" dirty="0">
                <a:solidFill>
                  <a:srgbClr val="0000FF"/>
                </a:solidFill>
                <a:latin typeface="Palatino Linotype" panose="02040502050505030304" pitchFamily="18" charset="0"/>
              </a:rPr>
              <a:t>mild fever, chills, fatigue</a:t>
            </a:r>
            <a:r>
              <a:rPr lang="en-US" sz="2500" b="1" dirty="0">
                <a:latin typeface="Palatino Linotype" panose="02040502050505030304" pitchFamily="18" charset="0"/>
              </a:rPr>
              <a:t>, and graft versus host disease (</a:t>
            </a:r>
            <a:r>
              <a:rPr lang="en-US" sz="2500" b="1" dirty="0">
                <a:solidFill>
                  <a:srgbClr val="0000FF"/>
                </a:solidFill>
                <a:latin typeface="Palatino Linotype" panose="02040502050505030304" pitchFamily="18" charset="0"/>
              </a:rPr>
              <a:t>GVHD</a:t>
            </a:r>
            <a:r>
              <a:rPr lang="en-US" sz="2500" b="1" dirty="0">
                <a:latin typeface="Palatino Linotype" panose="02040502050505030304" pitchFamily="18" charset="0"/>
              </a:rPr>
              <a:t>).</a:t>
            </a:r>
            <a:endParaRPr lang="en-US" sz="2500" dirty="0"/>
          </a:p>
        </p:txBody>
      </p:sp>
    </p:spTree>
    <p:extLst>
      <p:ext uri="{BB962C8B-B14F-4D97-AF65-F5344CB8AC3E}">
        <p14:creationId xmlns:p14="http://schemas.microsoft.com/office/powerpoint/2010/main" val="11734400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72160-151F-437C-05A5-BEE873B4660B}"/>
              </a:ext>
            </a:extLst>
          </p:cNvPr>
          <p:cNvSpPr>
            <a:spLocks noGrp="1"/>
          </p:cNvSpPr>
          <p:nvPr>
            <p:ph type="title"/>
          </p:nvPr>
        </p:nvSpPr>
        <p:spPr>
          <a:xfrm>
            <a:off x="539552" y="0"/>
            <a:ext cx="8229600" cy="914399"/>
          </a:xfrm>
        </p:spPr>
        <p:txBody>
          <a:bodyPr>
            <a:normAutofit/>
          </a:bodyPr>
          <a:lstStyle/>
          <a:p>
            <a:r>
              <a:rPr lang="en-US" sz="3000" b="1" dirty="0">
                <a:solidFill>
                  <a:srgbClr val="C00000"/>
                </a:solidFill>
                <a:latin typeface="Palatino Linotype" panose="02040502050505030304" pitchFamily="18" charset="0"/>
              </a:rPr>
              <a:t>NK cell-mediated </a:t>
            </a:r>
            <a:r>
              <a:rPr lang="en-US" sz="3000" b="1" dirty="0">
                <a:solidFill>
                  <a:srgbClr val="002060"/>
                </a:solidFill>
                <a:latin typeface="Palatino Linotype" panose="02040502050505030304" pitchFamily="18" charset="0"/>
              </a:rPr>
              <a:t>non-specific cell therapy</a:t>
            </a:r>
          </a:p>
        </p:txBody>
      </p:sp>
      <p:sp>
        <p:nvSpPr>
          <p:cNvPr id="3" name="Content Placeholder 2">
            <a:extLst>
              <a:ext uri="{FF2B5EF4-FFF2-40B4-BE49-F238E27FC236}">
                <a16:creationId xmlns:a16="http://schemas.microsoft.com/office/drawing/2014/main" id="{9C45A70D-8FD8-5DF3-0918-0BF97C536C9D}"/>
              </a:ext>
            </a:extLst>
          </p:cNvPr>
          <p:cNvSpPr>
            <a:spLocks noGrp="1"/>
          </p:cNvSpPr>
          <p:nvPr>
            <p:ph idx="1"/>
          </p:nvPr>
        </p:nvSpPr>
        <p:spPr>
          <a:xfrm>
            <a:off x="251520" y="980728"/>
            <a:ext cx="8712968" cy="3456383"/>
          </a:xfrm>
        </p:spPr>
        <p:txBody>
          <a:bodyPr>
            <a:normAutofit fontScale="92500" lnSpcReduction="10000"/>
          </a:bodyPr>
          <a:lstStyle/>
          <a:p>
            <a:r>
              <a:rPr lang="en-US" sz="2000" b="1" dirty="0">
                <a:latin typeface="Palatino Linotype" panose="02040502050505030304" pitchFamily="18" charset="0"/>
              </a:rPr>
              <a:t>NK cells are innate lymphocytes with the capacity to target damaged, malignant, and virally infected cells without prior immunization.</a:t>
            </a:r>
          </a:p>
          <a:p>
            <a:r>
              <a:rPr lang="en-US" sz="2000" b="1" dirty="0">
                <a:latin typeface="Palatino Linotype" panose="02040502050505030304" pitchFamily="18" charset="0"/>
              </a:rPr>
              <a:t>NK cells share a similar cytotoxic function with CD8</a:t>
            </a:r>
            <a:r>
              <a:rPr lang="sr-Latn-RS" sz="2000" b="1" dirty="0">
                <a:latin typeface="Palatino Linotype" panose="02040502050505030304" pitchFamily="18" charset="0"/>
              </a:rPr>
              <a:t>+</a:t>
            </a:r>
            <a:r>
              <a:rPr lang="en-US" sz="2000" b="1" dirty="0">
                <a:latin typeface="Palatino Linotype" panose="02040502050505030304" pitchFamily="18" charset="0"/>
              </a:rPr>
              <a:t> T cells by releasing perforin and granzyme. Beyond their cytotoxicity, NK activation also leads to release of cytokines IFN-γ, TNF-α, and others.</a:t>
            </a:r>
          </a:p>
          <a:p>
            <a:r>
              <a:rPr lang="en-US" sz="2000" b="1" dirty="0">
                <a:latin typeface="Palatino Linotype" panose="02040502050505030304" pitchFamily="18" charset="0"/>
              </a:rPr>
              <a:t>As NK cells are found primarily in blood, </a:t>
            </a:r>
            <a:r>
              <a:rPr lang="en-US" sz="2000" b="1" dirty="0">
                <a:solidFill>
                  <a:srgbClr val="C00000"/>
                </a:solidFill>
                <a:latin typeface="Palatino Linotype" panose="02040502050505030304" pitchFamily="18" charset="0"/>
              </a:rPr>
              <a:t>NK cell therapy </a:t>
            </a:r>
            <a:r>
              <a:rPr lang="en-US" sz="2000" b="1" dirty="0">
                <a:latin typeface="Palatino Linotype" panose="02040502050505030304" pitchFamily="18" charset="0"/>
              </a:rPr>
              <a:t>has been most successful in </a:t>
            </a:r>
            <a:r>
              <a:rPr lang="en-US" sz="2000" b="1" dirty="0">
                <a:solidFill>
                  <a:srgbClr val="0000FF"/>
                </a:solidFill>
                <a:latin typeface="Palatino Linotype" panose="02040502050505030304" pitchFamily="18" charset="0"/>
              </a:rPr>
              <a:t>hematopoietic malignancies</a:t>
            </a:r>
            <a:r>
              <a:rPr lang="en-US" sz="2000" b="1" dirty="0">
                <a:latin typeface="Palatino Linotype" panose="02040502050505030304" pitchFamily="18" charset="0"/>
              </a:rPr>
              <a:t>. For example, NK cells can be used to </a:t>
            </a:r>
            <a:r>
              <a:rPr lang="en-US" sz="2000" b="1" dirty="0">
                <a:solidFill>
                  <a:srgbClr val="0000FF"/>
                </a:solidFill>
                <a:latin typeface="Palatino Linotype" panose="02040502050505030304" pitchFamily="18" charset="0"/>
              </a:rPr>
              <a:t>treat patients with refractory leukemia</a:t>
            </a:r>
            <a:r>
              <a:rPr lang="en-US" sz="2000" b="1" dirty="0">
                <a:latin typeface="Palatino Linotype" panose="02040502050505030304" pitchFamily="18" charset="0"/>
              </a:rPr>
              <a:t> before conventional hematopoietic cell transplantation. NK cells obtained from patients are pre-activate with the cytokine combination IL-12/15/18 resulting in the generation of CIML (cytokine-induced memory-like)-NK cells with long-term life span.</a:t>
            </a:r>
          </a:p>
        </p:txBody>
      </p:sp>
      <p:pic>
        <p:nvPicPr>
          <p:cNvPr id="3074" name="Picture 2">
            <a:extLst>
              <a:ext uri="{FF2B5EF4-FFF2-40B4-BE49-F238E27FC236}">
                <a16:creationId xmlns:a16="http://schemas.microsoft.com/office/drawing/2014/main" id="{7DFDCE04-B991-8489-2F51-115432D4637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5656" y="4293999"/>
            <a:ext cx="5803003" cy="25640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09974AB-B077-B787-42D0-574C6E857E85}"/>
              </a:ext>
            </a:extLst>
          </p:cNvPr>
          <p:cNvSpPr txBox="1"/>
          <p:nvPr/>
        </p:nvSpPr>
        <p:spPr>
          <a:xfrm>
            <a:off x="5870400" y="6396335"/>
            <a:ext cx="3275856" cy="461665"/>
          </a:xfrm>
          <a:prstGeom prst="rect">
            <a:avLst/>
          </a:prstGeom>
          <a:noFill/>
        </p:spPr>
        <p:txBody>
          <a:bodyPr wrap="square">
            <a:spAutoFit/>
          </a:bodyPr>
          <a:lstStyle/>
          <a:p>
            <a:pPr algn="r"/>
            <a:r>
              <a:rPr lang="en-US" sz="1200" b="1" dirty="0" err="1">
                <a:latin typeface="Palatino Linotype" panose="02040502050505030304" pitchFamily="18" charset="0"/>
              </a:rPr>
              <a:t>Bakhtiyaridovvombaygi</a:t>
            </a:r>
            <a:r>
              <a:rPr lang="en-US" sz="1200" b="1" dirty="0">
                <a:latin typeface="Palatino Linotype" panose="02040502050505030304" pitchFamily="18" charset="0"/>
              </a:rPr>
              <a:t> M, et al. Biomed </a:t>
            </a:r>
            <a:r>
              <a:rPr lang="en-US" sz="1200" b="1" dirty="0" err="1">
                <a:latin typeface="Palatino Linotype" panose="02040502050505030304" pitchFamily="18" charset="0"/>
              </a:rPr>
              <a:t>Pharmacother</a:t>
            </a:r>
            <a:r>
              <a:rPr lang="en-US" sz="1200" b="1" dirty="0">
                <a:latin typeface="Palatino Linotype" panose="02040502050505030304" pitchFamily="18" charset="0"/>
              </a:rPr>
              <a:t>. 2023;168:115718. </a:t>
            </a:r>
          </a:p>
        </p:txBody>
      </p:sp>
    </p:spTree>
    <p:extLst>
      <p:ext uri="{BB962C8B-B14F-4D97-AF65-F5344CB8AC3E}">
        <p14:creationId xmlns:p14="http://schemas.microsoft.com/office/powerpoint/2010/main" val="26063868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EF942-A5BE-31F2-1F8C-567E7AF9A568}"/>
              </a:ext>
            </a:extLst>
          </p:cNvPr>
          <p:cNvSpPr>
            <a:spLocks noGrp="1"/>
          </p:cNvSpPr>
          <p:nvPr>
            <p:ph type="title"/>
          </p:nvPr>
        </p:nvSpPr>
        <p:spPr>
          <a:xfrm>
            <a:off x="426368" y="980728"/>
            <a:ext cx="8291264" cy="864096"/>
          </a:xfrm>
        </p:spPr>
        <p:txBody>
          <a:bodyPr>
            <a:normAutofit/>
          </a:bodyPr>
          <a:lstStyle/>
          <a:p>
            <a:r>
              <a:rPr lang="sr-Latn-RS" sz="3500" b="1" dirty="0">
                <a:solidFill>
                  <a:srgbClr val="002060"/>
                </a:solidFill>
                <a:latin typeface="Palatino Linotype" panose="02040502050505030304" pitchFamily="18" charset="0"/>
              </a:rPr>
              <a:t>Specific cell therapy</a:t>
            </a:r>
            <a:endParaRPr lang="en-US" sz="3500" b="1" dirty="0">
              <a:solidFill>
                <a:srgbClr val="002060"/>
              </a:solidFill>
              <a:latin typeface="Palatino Linotype" panose="02040502050505030304" pitchFamily="18" charset="0"/>
            </a:endParaRPr>
          </a:p>
        </p:txBody>
      </p:sp>
      <p:sp>
        <p:nvSpPr>
          <p:cNvPr id="3" name="Content Placeholder 2">
            <a:extLst>
              <a:ext uri="{FF2B5EF4-FFF2-40B4-BE49-F238E27FC236}">
                <a16:creationId xmlns:a16="http://schemas.microsoft.com/office/drawing/2014/main" id="{D0C1C757-4F9B-2101-CDDE-7EDD24A0AC69}"/>
              </a:ext>
            </a:extLst>
          </p:cNvPr>
          <p:cNvSpPr>
            <a:spLocks noGrp="1"/>
          </p:cNvSpPr>
          <p:nvPr>
            <p:ph idx="1"/>
          </p:nvPr>
        </p:nvSpPr>
        <p:spPr>
          <a:xfrm>
            <a:off x="426368" y="2636912"/>
            <a:ext cx="8291264" cy="2304256"/>
          </a:xfrm>
          <a:solidFill>
            <a:schemeClr val="accent1">
              <a:lumMod val="20000"/>
              <a:lumOff val="80000"/>
            </a:schemeClr>
          </a:solidFill>
        </p:spPr>
        <p:txBody>
          <a:bodyPr>
            <a:normAutofit/>
          </a:bodyPr>
          <a:lstStyle/>
          <a:p>
            <a:pPr marL="0" indent="0" algn="ctr">
              <a:buNone/>
            </a:pPr>
            <a:r>
              <a:rPr lang="en-US" sz="2700" b="1" dirty="0">
                <a:solidFill>
                  <a:srgbClr val="002060"/>
                </a:solidFill>
                <a:latin typeface="Palatino Linotype" panose="02040502050505030304" pitchFamily="18" charset="0"/>
              </a:rPr>
              <a:t>Specific cell therapy </a:t>
            </a:r>
            <a:r>
              <a:rPr lang="sr-Latn-RS" sz="2700" b="1" dirty="0">
                <a:solidFill>
                  <a:srgbClr val="002060"/>
                </a:solidFill>
                <a:latin typeface="Palatino Linotype" panose="02040502050505030304" pitchFamily="18" charset="0"/>
              </a:rPr>
              <a:t>use </a:t>
            </a:r>
            <a:r>
              <a:rPr lang="sr-Latn-RS" sz="2700" b="1" dirty="0">
                <a:solidFill>
                  <a:srgbClr val="0000FF"/>
                </a:solidFill>
                <a:latin typeface="Palatino Linotype" panose="02040502050505030304" pitchFamily="18" charset="0"/>
              </a:rPr>
              <a:t>selected </a:t>
            </a:r>
            <a:r>
              <a:rPr lang="en-US" sz="2700" b="1" dirty="0">
                <a:solidFill>
                  <a:srgbClr val="0000FF"/>
                </a:solidFill>
                <a:latin typeface="Palatino Linotype" panose="02040502050505030304" pitchFamily="18" charset="0"/>
              </a:rPr>
              <a:t>immune cells that are </a:t>
            </a:r>
            <a:r>
              <a:rPr lang="sr-Latn-RS" sz="2700" b="1" dirty="0">
                <a:solidFill>
                  <a:srgbClr val="0000FF"/>
                </a:solidFill>
                <a:latin typeface="Palatino Linotype" panose="02040502050505030304" pitchFamily="18" charset="0"/>
              </a:rPr>
              <a:t>local </a:t>
            </a:r>
            <a:r>
              <a:rPr lang="en-US" sz="2700" b="1" dirty="0">
                <a:solidFill>
                  <a:srgbClr val="0000FF"/>
                </a:solidFill>
                <a:latin typeface="Palatino Linotype" panose="02040502050505030304" pitchFamily="18" charset="0"/>
              </a:rPr>
              <a:t>activated by tumor-specific antigen stimulation and specific stimulating factors. </a:t>
            </a:r>
            <a:r>
              <a:rPr lang="en-US" sz="2700" b="1" dirty="0">
                <a:solidFill>
                  <a:srgbClr val="002060"/>
                </a:solidFill>
                <a:latin typeface="Palatino Linotype" panose="02040502050505030304" pitchFamily="18" charset="0"/>
              </a:rPr>
              <a:t>This type therapy is </a:t>
            </a:r>
            <a:r>
              <a:rPr lang="en-US" sz="2700" b="1" dirty="0">
                <a:solidFill>
                  <a:srgbClr val="C00000"/>
                </a:solidFill>
                <a:latin typeface="Palatino Linotype" panose="02040502050505030304" pitchFamily="18" charset="0"/>
              </a:rPr>
              <a:t>TIL cell </a:t>
            </a:r>
            <a:r>
              <a:rPr lang="en-US" sz="2700" b="1" dirty="0">
                <a:solidFill>
                  <a:srgbClr val="002060"/>
                </a:solidFill>
                <a:latin typeface="Palatino Linotype" panose="02040502050505030304" pitchFamily="18" charset="0"/>
              </a:rPr>
              <a:t>media</a:t>
            </a:r>
            <a:r>
              <a:rPr lang="sr-Latn-RS" sz="2700" b="1" dirty="0">
                <a:solidFill>
                  <a:srgbClr val="002060"/>
                </a:solidFill>
                <a:latin typeface="Palatino Linotype" panose="02040502050505030304" pitchFamily="18" charset="0"/>
              </a:rPr>
              <a:t>ting, </a:t>
            </a:r>
            <a:r>
              <a:rPr lang="en-US" sz="2700" b="1" dirty="0">
                <a:solidFill>
                  <a:srgbClr val="002060"/>
                </a:solidFill>
                <a:latin typeface="Palatino Linotype" panose="02040502050505030304" pitchFamily="18" charset="0"/>
              </a:rPr>
              <a:t>mainly </a:t>
            </a:r>
            <a:r>
              <a:rPr lang="en-US" sz="2700" b="1" dirty="0">
                <a:solidFill>
                  <a:srgbClr val="C00000"/>
                </a:solidFill>
                <a:latin typeface="Palatino Linotype" panose="02040502050505030304" pitchFamily="18" charset="0"/>
              </a:rPr>
              <a:t>CD8+ CTL </a:t>
            </a:r>
            <a:r>
              <a:rPr lang="en-US" sz="2700" b="1" dirty="0">
                <a:solidFill>
                  <a:srgbClr val="002060"/>
                </a:solidFill>
                <a:latin typeface="Palatino Linotype" panose="02040502050505030304" pitchFamily="18" charset="0"/>
              </a:rPr>
              <a:t>cells</a:t>
            </a:r>
            <a:r>
              <a:rPr lang="sr-Latn-RS" sz="2700" b="1" dirty="0">
                <a:solidFill>
                  <a:srgbClr val="002060"/>
                </a:solidFill>
                <a:latin typeface="Palatino Linotype" panose="02040502050505030304" pitchFamily="18" charset="0"/>
              </a:rPr>
              <a:t>.</a:t>
            </a:r>
            <a:endParaRPr lang="en-US" sz="2700" b="1" dirty="0">
              <a:solidFill>
                <a:srgbClr val="002060"/>
              </a:solidFill>
              <a:latin typeface="Palatino Linotype" panose="02040502050505030304" pitchFamily="18" charset="0"/>
            </a:endParaRPr>
          </a:p>
        </p:txBody>
      </p:sp>
    </p:spTree>
    <p:extLst>
      <p:ext uri="{BB962C8B-B14F-4D97-AF65-F5344CB8AC3E}">
        <p14:creationId xmlns:p14="http://schemas.microsoft.com/office/powerpoint/2010/main" val="15630488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F75CE-9FF1-123B-74FA-40E5B7C93C1D}"/>
              </a:ext>
            </a:extLst>
          </p:cNvPr>
          <p:cNvSpPr>
            <a:spLocks noGrp="1"/>
          </p:cNvSpPr>
          <p:nvPr>
            <p:ph type="title"/>
          </p:nvPr>
        </p:nvSpPr>
        <p:spPr>
          <a:xfrm>
            <a:off x="475528" y="-99392"/>
            <a:ext cx="8229600" cy="1143000"/>
          </a:xfrm>
        </p:spPr>
        <p:txBody>
          <a:bodyPr>
            <a:normAutofit/>
          </a:bodyPr>
          <a:lstStyle/>
          <a:p>
            <a:r>
              <a:rPr lang="en-US" sz="3500" b="1" dirty="0">
                <a:solidFill>
                  <a:srgbClr val="C00000"/>
                </a:solidFill>
                <a:latin typeface="Palatino Linotype" panose="02040502050505030304" pitchFamily="18" charset="0"/>
              </a:rPr>
              <a:t>Tumor-infiltrating lymphocytes (TILs)</a:t>
            </a:r>
          </a:p>
        </p:txBody>
      </p:sp>
      <p:sp>
        <p:nvSpPr>
          <p:cNvPr id="3" name="Content Placeholder 2">
            <a:extLst>
              <a:ext uri="{FF2B5EF4-FFF2-40B4-BE49-F238E27FC236}">
                <a16:creationId xmlns:a16="http://schemas.microsoft.com/office/drawing/2014/main" id="{5A199120-DED6-B13C-366D-B2136B72B8FD}"/>
              </a:ext>
            </a:extLst>
          </p:cNvPr>
          <p:cNvSpPr>
            <a:spLocks noGrp="1"/>
          </p:cNvSpPr>
          <p:nvPr>
            <p:ph idx="1"/>
          </p:nvPr>
        </p:nvSpPr>
        <p:spPr>
          <a:xfrm>
            <a:off x="475528" y="1051542"/>
            <a:ext cx="8344944" cy="5689826"/>
          </a:xfrm>
        </p:spPr>
        <p:txBody>
          <a:bodyPr>
            <a:normAutofit fontScale="92500" lnSpcReduction="10000"/>
          </a:bodyPr>
          <a:lstStyle/>
          <a:p>
            <a:r>
              <a:rPr lang="en-US" sz="2200" b="1" dirty="0">
                <a:latin typeface="Palatino Linotype" panose="02040502050505030304" pitchFamily="18" charset="0"/>
              </a:rPr>
              <a:t>Tumor-infiltrating lymphocytes are defined as lymphocytes that directly oppose and/or surround tumor cells.</a:t>
            </a:r>
          </a:p>
          <a:p>
            <a:r>
              <a:rPr lang="en-US" sz="2200" b="1" dirty="0">
                <a:latin typeface="Palatino Linotype" panose="02040502050505030304" pitchFamily="18" charset="0"/>
              </a:rPr>
              <a:t>TILs have been described in a number of solid tumors, they are comprised primarily of cytotoxic CD8</a:t>
            </a:r>
            <a:r>
              <a:rPr lang="en-US" sz="2200" b="1" baseline="30000" dirty="0">
                <a:latin typeface="Palatino Linotype" panose="02040502050505030304" pitchFamily="18" charset="0"/>
              </a:rPr>
              <a:t>+</a:t>
            </a:r>
            <a:r>
              <a:rPr lang="en-US" sz="2200" b="1" dirty="0">
                <a:latin typeface="Palatino Linotype" panose="02040502050505030304" pitchFamily="18" charset="0"/>
              </a:rPr>
              <a:t> and helper CD4</a:t>
            </a:r>
            <a:r>
              <a:rPr lang="en-US" sz="2200" b="1" baseline="30000" dirty="0">
                <a:latin typeface="Palatino Linotype" panose="02040502050505030304" pitchFamily="18" charset="0"/>
              </a:rPr>
              <a:t>+</a:t>
            </a:r>
            <a:r>
              <a:rPr lang="en-US" sz="2200" b="1" dirty="0">
                <a:latin typeface="Palatino Linotype" panose="02040502050505030304" pitchFamily="18" charset="0"/>
              </a:rPr>
              <a:t> T cells. </a:t>
            </a:r>
          </a:p>
          <a:p>
            <a:r>
              <a:rPr lang="en-US" sz="2200" b="1" dirty="0">
                <a:latin typeface="Palatino Linotype" panose="02040502050505030304" pitchFamily="18" charset="0"/>
              </a:rPr>
              <a:t>These infiltrates could be also used as a prognostic marker for overall survival in tumor patients.</a:t>
            </a:r>
          </a:p>
          <a:p>
            <a:endParaRPr lang="en-US" sz="2000" b="1" dirty="0">
              <a:latin typeface="Palatino Linotype" panose="02040502050505030304" pitchFamily="18" charset="0"/>
            </a:endParaRPr>
          </a:p>
          <a:p>
            <a:endParaRPr lang="en-US" sz="2000" b="1" dirty="0">
              <a:latin typeface="Palatino Linotype" panose="02040502050505030304" pitchFamily="18" charset="0"/>
            </a:endParaRPr>
          </a:p>
          <a:p>
            <a:endParaRPr lang="en-US" sz="2000" b="1" dirty="0">
              <a:latin typeface="Palatino Linotype" panose="02040502050505030304" pitchFamily="18" charset="0"/>
            </a:endParaRPr>
          </a:p>
          <a:p>
            <a:endParaRPr lang="en-US" sz="2000" b="1" dirty="0">
              <a:latin typeface="Palatino Linotype" panose="02040502050505030304" pitchFamily="18" charset="0"/>
            </a:endParaRPr>
          </a:p>
          <a:p>
            <a:endParaRPr lang="en-US" sz="2000" b="1" dirty="0">
              <a:latin typeface="Palatino Linotype" panose="02040502050505030304" pitchFamily="18" charset="0"/>
            </a:endParaRPr>
          </a:p>
          <a:p>
            <a:endParaRPr lang="en-US" sz="2000" b="1" dirty="0">
              <a:latin typeface="Palatino Linotype" panose="02040502050505030304" pitchFamily="18" charset="0"/>
            </a:endParaRPr>
          </a:p>
          <a:p>
            <a:endParaRPr lang="en-US" sz="2000" b="1" dirty="0">
              <a:latin typeface="Palatino Linotype" panose="02040502050505030304" pitchFamily="18" charset="0"/>
            </a:endParaRPr>
          </a:p>
          <a:p>
            <a:endParaRPr lang="en-US" sz="2000" b="1" dirty="0">
              <a:latin typeface="Palatino Linotype" panose="02040502050505030304" pitchFamily="18" charset="0"/>
            </a:endParaRPr>
          </a:p>
          <a:p>
            <a:endParaRPr lang="en-US" sz="2000" b="1" dirty="0">
              <a:latin typeface="Palatino Linotype" panose="02040502050505030304" pitchFamily="18" charset="0"/>
            </a:endParaRPr>
          </a:p>
          <a:p>
            <a:endParaRPr lang="en-US" sz="2000" b="1" dirty="0">
              <a:latin typeface="Palatino Linotype" panose="02040502050505030304" pitchFamily="18" charset="0"/>
            </a:endParaRPr>
          </a:p>
          <a:p>
            <a:r>
              <a:rPr lang="en-US" sz="2200" b="1" dirty="0">
                <a:latin typeface="Palatino Linotype" panose="02040502050505030304" pitchFamily="18" charset="0"/>
              </a:rPr>
              <a:t>However, TILs are not only a powerful prognostic marker but also potentially powerful tool for tumor treatment.</a:t>
            </a:r>
          </a:p>
        </p:txBody>
      </p:sp>
      <p:pic>
        <p:nvPicPr>
          <p:cNvPr id="1026" name="Picture 2">
            <a:extLst>
              <a:ext uri="{FF2B5EF4-FFF2-40B4-BE49-F238E27FC236}">
                <a16:creationId xmlns:a16="http://schemas.microsoft.com/office/drawing/2014/main" id="{105033FF-FFE0-820F-58A3-937CF682CE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9366" y="3068960"/>
            <a:ext cx="5588099" cy="260032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4843E33-35CB-4B5D-97D1-BCB44ADE093D}"/>
              </a:ext>
            </a:extLst>
          </p:cNvPr>
          <p:cNvSpPr txBox="1"/>
          <p:nvPr/>
        </p:nvSpPr>
        <p:spPr>
          <a:xfrm>
            <a:off x="5364088" y="5665833"/>
            <a:ext cx="2304256" cy="276999"/>
          </a:xfrm>
          <a:prstGeom prst="rect">
            <a:avLst/>
          </a:prstGeom>
          <a:noFill/>
        </p:spPr>
        <p:txBody>
          <a:bodyPr wrap="square">
            <a:spAutoFit/>
          </a:bodyPr>
          <a:lstStyle/>
          <a:p>
            <a:r>
              <a:rPr lang="en-US" sz="1200" dirty="0">
                <a:latin typeface="Palatino Linotype" panose="02040502050505030304" pitchFamily="18" charset="0"/>
              </a:rPr>
              <a:t>https://www.arigobio.com/til</a:t>
            </a:r>
          </a:p>
        </p:txBody>
      </p:sp>
    </p:spTree>
    <p:extLst>
      <p:ext uri="{BB962C8B-B14F-4D97-AF65-F5344CB8AC3E}">
        <p14:creationId xmlns:p14="http://schemas.microsoft.com/office/powerpoint/2010/main" val="3931606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C27AD6-D5B8-1FDB-A04C-2359156DA134}"/>
              </a:ext>
            </a:extLst>
          </p:cNvPr>
          <p:cNvSpPr>
            <a:spLocks noGrp="1"/>
          </p:cNvSpPr>
          <p:nvPr>
            <p:ph idx="1"/>
          </p:nvPr>
        </p:nvSpPr>
        <p:spPr>
          <a:xfrm>
            <a:off x="323528" y="217962"/>
            <a:ext cx="8363272" cy="1622127"/>
          </a:xfrm>
        </p:spPr>
        <p:txBody>
          <a:bodyPr>
            <a:normAutofit lnSpcReduction="10000"/>
          </a:bodyPr>
          <a:lstStyle/>
          <a:p>
            <a:pPr marL="0" indent="0">
              <a:buNone/>
            </a:pPr>
            <a:r>
              <a:rPr lang="en-US" sz="2100" b="1" dirty="0">
                <a:latin typeface="Palatino Linotype" panose="02040502050505030304" pitchFamily="18" charset="0"/>
              </a:rPr>
              <a:t>Tumor-infiltrating lymphocytes, frontline soldiers of the adaptive immunity, are recruited into the tumor site to fight against tumors. However, their small number and reduced activity limit their ability to overcome the tumor. Enhancement of TILs number and activity against tumors has been of interest for a long time.</a:t>
            </a:r>
          </a:p>
        </p:txBody>
      </p:sp>
      <p:pic>
        <p:nvPicPr>
          <p:cNvPr id="2052" name="Picture 4" descr="Types of T cells: cytotoxic T cells + helper T cells + regulatory T cells">
            <a:extLst>
              <a:ext uri="{FF2B5EF4-FFF2-40B4-BE49-F238E27FC236}">
                <a16:creationId xmlns:a16="http://schemas.microsoft.com/office/drawing/2014/main" id="{36B5559F-069D-FBA7-35CE-B5521DD069C8}"/>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113" t="3492" r="66537" b="7465"/>
          <a:stretch/>
        </p:blipFill>
        <p:spPr bwMode="auto">
          <a:xfrm>
            <a:off x="208494" y="2492896"/>
            <a:ext cx="2185655" cy="309634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Release of molecules to attack and kill target cells">
            <a:extLst>
              <a:ext uri="{FF2B5EF4-FFF2-40B4-BE49-F238E27FC236}">
                <a16:creationId xmlns:a16="http://schemas.microsoft.com/office/drawing/2014/main" id="{452A5C4A-25EE-84B3-A5C8-144D675E05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2272" y="1983377"/>
            <a:ext cx="3949344" cy="257754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5159F6A-ED34-2228-2FD0-BD42D3D4BB0D}"/>
              </a:ext>
            </a:extLst>
          </p:cNvPr>
          <p:cNvSpPr txBox="1"/>
          <p:nvPr/>
        </p:nvSpPr>
        <p:spPr>
          <a:xfrm>
            <a:off x="108149" y="6363039"/>
            <a:ext cx="4572000" cy="276999"/>
          </a:xfrm>
          <a:prstGeom prst="rect">
            <a:avLst/>
          </a:prstGeom>
          <a:noFill/>
        </p:spPr>
        <p:txBody>
          <a:bodyPr wrap="square">
            <a:spAutoFit/>
          </a:bodyPr>
          <a:lstStyle/>
          <a:p>
            <a:r>
              <a:rPr lang="en-US" sz="1200" dirty="0">
                <a:latin typeface="Palatino Linotype" panose="02040502050505030304" pitchFamily="18" charset="0"/>
              </a:rPr>
              <a:t>https://www.ucir.org/immunology-101/lesson_3</a:t>
            </a:r>
          </a:p>
        </p:txBody>
      </p:sp>
      <p:pic>
        <p:nvPicPr>
          <p:cNvPr id="2056" name="Picture 8" descr="Types of T cells: cytotoxic T cells + helper T cells + regulatory T cells">
            <a:extLst>
              <a:ext uri="{FF2B5EF4-FFF2-40B4-BE49-F238E27FC236}">
                <a16:creationId xmlns:a16="http://schemas.microsoft.com/office/drawing/2014/main" id="{2E40D241-467D-A5BF-0C6B-5A19D55BDF8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7012" t="4021" r="37001" b="5188"/>
          <a:stretch/>
        </p:blipFill>
        <p:spPr bwMode="auto">
          <a:xfrm>
            <a:off x="2526272" y="2513464"/>
            <a:ext cx="2142629" cy="309634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elper T cells provide signals that support other immune cells">
            <a:extLst>
              <a:ext uri="{FF2B5EF4-FFF2-40B4-BE49-F238E27FC236}">
                <a16:creationId xmlns:a16="http://schemas.microsoft.com/office/drawing/2014/main" id="{F21C43A2-2EAC-68C1-0EEE-87B78B4CB50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12272" y="4500937"/>
            <a:ext cx="3949345" cy="2317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49882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2FB80A-BDFC-541B-B4E0-5C02797B1C9D}"/>
              </a:ext>
            </a:extLst>
          </p:cNvPr>
          <p:cNvSpPr>
            <a:spLocks noGrp="1"/>
          </p:cNvSpPr>
          <p:nvPr>
            <p:ph idx="1"/>
          </p:nvPr>
        </p:nvSpPr>
        <p:spPr>
          <a:xfrm>
            <a:off x="251520" y="2132856"/>
            <a:ext cx="8363272" cy="2736304"/>
          </a:xfrm>
        </p:spPr>
        <p:txBody>
          <a:bodyPr>
            <a:normAutofit/>
          </a:bodyPr>
          <a:lstStyle/>
          <a:p>
            <a:pPr marL="0" indent="0" algn="ctr">
              <a:buNone/>
            </a:pPr>
            <a:r>
              <a:rPr lang="en-US" sz="2300" b="1" dirty="0">
                <a:latin typeface="Palatino Linotype" panose="02040502050505030304" pitchFamily="18" charset="0"/>
              </a:rPr>
              <a:t> Rosenberg's group first described the cytotoxic potential of IL-2 expanded tumor-infiltrating lymphocytes which are recognize tumor-associated antigens from resected murine tumors. </a:t>
            </a:r>
          </a:p>
          <a:p>
            <a:pPr marL="0" indent="0" algn="ctr">
              <a:buNone/>
            </a:pPr>
            <a:r>
              <a:rPr lang="en-US" sz="2300" b="1" dirty="0">
                <a:latin typeface="Palatino Linotype" panose="02040502050505030304" pitchFamily="18" charset="0"/>
              </a:rPr>
              <a:t>Rosenberg then applied TIL therapy to patients with melanoma and published the </a:t>
            </a:r>
            <a:r>
              <a:rPr lang="en-US" sz="2300" b="1" u="sng" dirty="0">
                <a:latin typeface="Palatino Linotype" panose="02040502050505030304" pitchFamily="18" charset="0"/>
              </a:rPr>
              <a:t>first report on the successful treatment of melanoma</a:t>
            </a:r>
            <a:r>
              <a:rPr lang="en-US" sz="2300" b="1" dirty="0">
                <a:latin typeface="Palatino Linotype" panose="02040502050505030304" pitchFamily="18" charset="0"/>
              </a:rPr>
              <a:t>. </a:t>
            </a:r>
          </a:p>
        </p:txBody>
      </p:sp>
    </p:spTree>
    <p:extLst>
      <p:ext uri="{BB962C8B-B14F-4D97-AF65-F5344CB8AC3E}">
        <p14:creationId xmlns:p14="http://schemas.microsoft.com/office/powerpoint/2010/main" val="27934706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ifferent adoptive T cell transfer (ACT) approaches to harness the... |  Download Scientific Diagram">
            <a:extLst>
              <a:ext uri="{FF2B5EF4-FFF2-40B4-BE49-F238E27FC236}">
                <a16:creationId xmlns:a16="http://schemas.microsoft.com/office/drawing/2014/main" id="{330524D5-6007-BDA2-C205-48BB26E56E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550490"/>
            <a:ext cx="6059016" cy="330751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EFC64C2-6329-B5D3-BD59-EAF361DCFE8F}"/>
              </a:ext>
            </a:extLst>
          </p:cNvPr>
          <p:cNvSpPr txBox="1"/>
          <p:nvPr/>
        </p:nvSpPr>
        <p:spPr>
          <a:xfrm>
            <a:off x="7020272" y="6583362"/>
            <a:ext cx="2232248" cy="276999"/>
          </a:xfrm>
          <a:prstGeom prst="rect">
            <a:avLst/>
          </a:prstGeom>
          <a:noFill/>
        </p:spPr>
        <p:txBody>
          <a:bodyPr wrap="square">
            <a:spAutoFit/>
          </a:bodyPr>
          <a:lstStyle/>
          <a:p>
            <a:r>
              <a:rPr lang="en-US" sz="1200" b="0" i="0" dirty="0">
                <a:solidFill>
                  <a:srgbClr val="212121"/>
                </a:solidFill>
                <a:effectLst/>
                <a:latin typeface="Palatino Linotype" panose="02040502050505030304" pitchFamily="18" charset="0"/>
              </a:rPr>
              <a:t>Met Ö, et al. 2019; 41(1):49-58. </a:t>
            </a:r>
            <a:endParaRPr lang="en-US" sz="1200" dirty="0">
              <a:latin typeface="Palatino Linotype" panose="02040502050505030304" pitchFamily="18" charset="0"/>
            </a:endParaRPr>
          </a:p>
        </p:txBody>
      </p:sp>
      <p:sp>
        <p:nvSpPr>
          <p:cNvPr id="6" name="TextBox 5">
            <a:extLst>
              <a:ext uri="{FF2B5EF4-FFF2-40B4-BE49-F238E27FC236}">
                <a16:creationId xmlns:a16="http://schemas.microsoft.com/office/drawing/2014/main" id="{E69AC372-C26F-BB99-C462-18E05A267FE7}"/>
              </a:ext>
            </a:extLst>
          </p:cNvPr>
          <p:cNvSpPr txBox="1"/>
          <p:nvPr/>
        </p:nvSpPr>
        <p:spPr>
          <a:xfrm>
            <a:off x="242519" y="404664"/>
            <a:ext cx="8658962" cy="2616101"/>
          </a:xfrm>
          <a:prstGeom prst="rect">
            <a:avLst/>
          </a:prstGeom>
          <a:solidFill>
            <a:schemeClr val="bg1">
              <a:lumMod val="95000"/>
            </a:schemeClr>
          </a:solidFill>
          <a:ln>
            <a:solidFill>
              <a:schemeClr val="bg1">
                <a:lumMod val="85000"/>
              </a:schemeClr>
            </a:solidFill>
            <a:prstDash val="sysDot"/>
          </a:ln>
        </p:spPr>
        <p:txBody>
          <a:bodyPr wrap="square">
            <a:spAutoFit/>
          </a:bodyPr>
          <a:lstStyle/>
          <a:p>
            <a:pPr marL="342900" indent="-342900">
              <a:buFont typeface="Arial" panose="020B0604020202020204" pitchFamily="34" charset="0"/>
              <a:buChar char="•"/>
            </a:pPr>
            <a:r>
              <a:rPr lang="en-US" sz="2200" b="1" dirty="0">
                <a:latin typeface="Palatino Linotype" panose="02040502050505030304" pitchFamily="18" charset="0"/>
              </a:rPr>
              <a:t>TIL are isolated from the resected tumor tissue and </a:t>
            </a:r>
            <a:r>
              <a:rPr lang="en-US" sz="2200" b="1" i="1" dirty="0">
                <a:latin typeface="Palatino Linotype" panose="02040502050505030304" pitchFamily="18" charset="0"/>
              </a:rPr>
              <a:t>ex vivo </a:t>
            </a:r>
            <a:r>
              <a:rPr lang="en-US" sz="2200" b="1" dirty="0">
                <a:latin typeface="Palatino Linotype" panose="02040502050505030304" pitchFamily="18" charset="0"/>
              </a:rPr>
              <a:t>expanded in the presence of a high dose IL-2, anti-CD3 antibodies to optimal therapeutic numbers (approximately 10-100 billion cells). </a:t>
            </a:r>
          </a:p>
          <a:p>
            <a:pPr marL="171450" indent="-171450">
              <a:buFont typeface="Arial" panose="020B0604020202020204" pitchFamily="34" charset="0"/>
              <a:buChar char="•"/>
            </a:pPr>
            <a:endParaRPr lang="en-US" sz="1000" b="1" dirty="0">
              <a:latin typeface="Palatino Linotype" panose="02040502050505030304" pitchFamily="18" charset="0"/>
            </a:endParaRPr>
          </a:p>
          <a:p>
            <a:pPr marL="342900" indent="-342900">
              <a:buFont typeface="Arial" panose="020B0604020202020204" pitchFamily="34" charset="0"/>
              <a:buChar char="•"/>
            </a:pPr>
            <a:r>
              <a:rPr lang="en-US" sz="2200" b="1" dirty="0">
                <a:latin typeface="Palatino Linotype" panose="02040502050505030304" pitchFamily="18" charset="0"/>
              </a:rPr>
              <a:t>These cells are then infused into patients with high-dose IL-2 to support the growth and survival of infused cells in the tumor microenvironment.</a:t>
            </a:r>
          </a:p>
        </p:txBody>
      </p:sp>
      <p:sp>
        <p:nvSpPr>
          <p:cNvPr id="7" name="TextBox 6">
            <a:extLst>
              <a:ext uri="{FF2B5EF4-FFF2-40B4-BE49-F238E27FC236}">
                <a16:creationId xmlns:a16="http://schemas.microsoft.com/office/drawing/2014/main" id="{367A4184-D513-3542-05D4-3F547E5DE3DF}"/>
              </a:ext>
            </a:extLst>
          </p:cNvPr>
          <p:cNvSpPr txBox="1"/>
          <p:nvPr/>
        </p:nvSpPr>
        <p:spPr>
          <a:xfrm>
            <a:off x="1475656" y="3429000"/>
            <a:ext cx="2952328" cy="3429000"/>
          </a:xfrm>
          <a:prstGeom prst="rect">
            <a:avLst/>
          </a:prstGeom>
          <a:noFill/>
          <a:ln w="28575">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13490171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07A91-95A8-240D-A774-9E5FFE002A52}"/>
              </a:ext>
            </a:extLst>
          </p:cNvPr>
          <p:cNvSpPr>
            <a:spLocks noGrp="1"/>
          </p:cNvSpPr>
          <p:nvPr>
            <p:ph type="title"/>
          </p:nvPr>
        </p:nvSpPr>
        <p:spPr>
          <a:xfrm>
            <a:off x="457200" y="-27384"/>
            <a:ext cx="8229600" cy="792088"/>
          </a:xfrm>
        </p:spPr>
        <p:txBody>
          <a:bodyPr>
            <a:normAutofit/>
          </a:bodyPr>
          <a:lstStyle/>
          <a:p>
            <a:r>
              <a:rPr lang="sr-Latn-RS" sz="3000" b="1" dirty="0">
                <a:solidFill>
                  <a:srgbClr val="C00000"/>
                </a:solidFill>
                <a:latin typeface="Palatino Linotype" panose="02040502050505030304" pitchFamily="18" charset="0"/>
              </a:rPr>
              <a:t>Antitumor effect</a:t>
            </a:r>
            <a:r>
              <a:rPr lang="en-US" sz="3000" b="1" dirty="0">
                <a:solidFill>
                  <a:srgbClr val="C00000"/>
                </a:solidFill>
                <a:latin typeface="Palatino Linotype" panose="02040502050505030304" pitchFamily="18" charset="0"/>
              </a:rPr>
              <a:t>s</a:t>
            </a:r>
            <a:r>
              <a:rPr lang="sr-Latn-RS" sz="3000" b="1" dirty="0">
                <a:solidFill>
                  <a:srgbClr val="C00000"/>
                </a:solidFill>
                <a:latin typeface="Palatino Linotype" panose="02040502050505030304" pitchFamily="18" charset="0"/>
              </a:rPr>
              <a:t> </a:t>
            </a:r>
            <a:r>
              <a:rPr lang="en-US" sz="3000" b="1" dirty="0">
                <a:solidFill>
                  <a:srgbClr val="C00000"/>
                </a:solidFill>
                <a:latin typeface="Palatino Linotype" panose="02040502050505030304" pitchFamily="18" charset="0"/>
              </a:rPr>
              <a:t>of </a:t>
            </a:r>
            <a:r>
              <a:rPr lang="sr-Latn-RS" sz="3000" b="1" dirty="0">
                <a:solidFill>
                  <a:srgbClr val="C00000"/>
                </a:solidFill>
                <a:latin typeface="Palatino Linotype" panose="02040502050505030304" pitchFamily="18" charset="0"/>
              </a:rPr>
              <a:t>CD8+ T cell therapy</a:t>
            </a:r>
            <a:endParaRPr lang="en-US" sz="3000" b="1" dirty="0">
              <a:solidFill>
                <a:srgbClr val="C00000"/>
              </a:solidFill>
              <a:latin typeface="Palatino Linotype" panose="02040502050505030304" pitchFamily="18" charset="0"/>
            </a:endParaRPr>
          </a:p>
        </p:txBody>
      </p:sp>
      <p:sp>
        <p:nvSpPr>
          <p:cNvPr id="3" name="Content Placeholder 2">
            <a:extLst>
              <a:ext uri="{FF2B5EF4-FFF2-40B4-BE49-F238E27FC236}">
                <a16:creationId xmlns:a16="http://schemas.microsoft.com/office/drawing/2014/main" id="{9B04E678-9129-859E-C518-5B6413567AEB}"/>
              </a:ext>
            </a:extLst>
          </p:cNvPr>
          <p:cNvSpPr>
            <a:spLocks noGrp="1"/>
          </p:cNvSpPr>
          <p:nvPr>
            <p:ph idx="1"/>
          </p:nvPr>
        </p:nvSpPr>
        <p:spPr>
          <a:xfrm>
            <a:off x="199916" y="1628800"/>
            <a:ext cx="4372084" cy="5112568"/>
          </a:xfrm>
          <a:ln w="12700">
            <a:solidFill>
              <a:srgbClr val="FF33CC"/>
            </a:solidFill>
          </a:ln>
        </p:spPr>
        <p:txBody>
          <a:bodyPr>
            <a:noAutofit/>
          </a:bodyPr>
          <a:lstStyle/>
          <a:p>
            <a:pPr marL="0" indent="0">
              <a:buNone/>
            </a:pPr>
            <a:r>
              <a:rPr lang="en-US" sz="1800" b="1" i="0" dirty="0">
                <a:solidFill>
                  <a:srgbClr val="0000FF"/>
                </a:solidFill>
                <a:effectLst/>
                <a:latin typeface="Palatino Linotype" panose="02040502050505030304" pitchFamily="18" charset="0"/>
              </a:rPr>
              <a:t>(A) </a:t>
            </a:r>
            <a:r>
              <a:rPr lang="en-US" sz="1800" b="1" i="0" dirty="0">
                <a:effectLst/>
                <a:latin typeface="Palatino Linotype" panose="02040502050505030304" pitchFamily="18" charset="0"/>
              </a:rPr>
              <a:t>Direct tumor cell killing via perforin and granzyme. Perforin released by CTL creates pores in tumor cell membrane, enabling passive diffusion of granzyme Bm resulting apoptosis of target tumor cells. </a:t>
            </a:r>
            <a:r>
              <a:rPr lang="en-US" sz="1800" b="1" i="0" dirty="0">
                <a:solidFill>
                  <a:srgbClr val="0000FF"/>
                </a:solidFill>
                <a:effectLst/>
                <a:latin typeface="Palatino Linotype" panose="02040502050505030304" pitchFamily="18" charset="0"/>
              </a:rPr>
              <a:t>(B) </a:t>
            </a:r>
            <a:r>
              <a:rPr lang="en-US" sz="1800" b="1" i="0" dirty="0">
                <a:effectLst/>
                <a:latin typeface="Palatino Linotype" panose="02040502050505030304" pitchFamily="18" charset="0"/>
              </a:rPr>
              <a:t>Also, direct tumor cell killing occur due to an interactions between the </a:t>
            </a:r>
            <a:r>
              <a:rPr lang="en-US" sz="1800" b="1" i="0" dirty="0" err="1">
                <a:effectLst/>
                <a:latin typeface="Palatino Linotype" panose="02040502050505030304" pitchFamily="18" charset="0"/>
              </a:rPr>
              <a:t>FasL</a:t>
            </a:r>
            <a:r>
              <a:rPr lang="en-US" sz="1800" b="1" i="0" dirty="0">
                <a:effectLst/>
                <a:latin typeface="Palatino Linotype" panose="02040502050505030304" pitchFamily="18" charset="0"/>
              </a:rPr>
              <a:t> on CTL, and its receptor </a:t>
            </a:r>
            <a:r>
              <a:rPr lang="en-US" sz="1800" b="1" i="0" dirty="0" err="1">
                <a:effectLst/>
                <a:latin typeface="Palatino Linotype" panose="02040502050505030304" pitchFamily="18" charset="0"/>
              </a:rPr>
              <a:t>Fas</a:t>
            </a:r>
            <a:r>
              <a:rPr lang="en-US" sz="1800" b="1" i="0" dirty="0">
                <a:effectLst/>
                <a:latin typeface="Palatino Linotype" panose="02040502050505030304" pitchFamily="18" charset="0"/>
              </a:rPr>
              <a:t> expressed on the tumor cells. This </a:t>
            </a:r>
            <a:r>
              <a:rPr lang="en-US" sz="1800" b="1" i="0" dirty="0" err="1">
                <a:effectLst/>
                <a:latin typeface="Palatino Linotype" panose="02040502050505030304" pitchFamily="18" charset="0"/>
              </a:rPr>
              <a:t>Fas</a:t>
            </a:r>
            <a:r>
              <a:rPr lang="en-US" sz="1800" b="1" i="0" dirty="0">
                <a:effectLst/>
                <a:latin typeface="Palatino Linotype" panose="02040502050505030304" pitchFamily="18" charset="0"/>
              </a:rPr>
              <a:t>/</a:t>
            </a:r>
            <a:r>
              <a:rPr lang="en-US" sz="1800" b="1" i="0" dirty="0" err="1">
                <a:effectLst/>
                <a:latin typeface="Palatino Linotype" panose="02040502050505030304" pitchFamily="18" charset="0"/>
              </a:rPr>
              <a:t>Fas</a:t>
            </a:r>
            <a:r>
              <a:rPr lang="en-US" sz="1800" b="1" i="0" dirty="0">
                <a:effectLst/>
                <a:latin typeface="Palatino Linotype" panose="02040502050505030304" pitchFamily="18" charset="0"/>
              </a:rPr>
              <a:t>-L ligation induces tumor cell apoptosis through a caspase-dependent pathway. </a:t>
            </a:r>
            <a:r>
              <a:rPr lang="en-US" sz="1800" b="1" i="0" dirty="0">
                <a:solidFill>
                  <a:srgbClr val="0000FF"/>
                </a:solidFill>
                <a:effectLst/>
                <a:latin typeface="Palatino Linotype" panose="02040502050505030304" pitchFamily="18" charset="0"/>
              </a:rPr>
              <a:t>(C) </a:t>
            </a:r>
            <a:r>
              <a:rPr lang="en-US" sz="1800" b="1" i="0" dirty="0">
                <a:effectLst/>
                <a:latin typeface="Palatino Linotype" panose="02040502050505030304" pitchFamily="18" charset="0"/>
              </a:rPr>
              <a:t>Indirect CD8+ T cell-mediated killing: CTLs can cause indirect or "bystander" tumor cell death by secreting cytokines that act at a distance. For example, released TNF-α from CTL triggers apoptosis in tumor cells</a:t>
            </a:r>
            <a:r>
              <a:rPr lang="sr-Latn-RS" sz="1800" b="1" dirty="0">
                <a:latin typeface="Palatino Linotype" panose="02040502050505030304" pitchFamily="18" charset="0"/>
              </a:rPr>
              <a:t>.</a:t>
            </a:r>
            <a:endParaRPr lang="en-US" sz="1800" b="1" dirty="0">
              <a:latin typeface="Palatino Linotype" panose="02040502050505030304" pitchFamily="18" charset="0"/>
            </a:endParaRPr>
          </a:p>
        </p:txBody>
      </p:sp>
      <p:pic>
        <p:nvPicPr>
          <p:cNvPr id="6" name="Picture 2">
            <a:extLst>
              <a:ext uri="{FF2B5EF4-FFF2-40B4-BE49-F238E27FC236}">
                <a16:creationId xmlns:a16="http://schemas.microsoft.com/office/drawing/2014/main" id="{21DFB3F2-3B1D-7776-0F35-6C812942F6E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8587"/>
          <a:stretch/>
        </p:blipFill>
        <p:spPr bwMode="auto">
          <a:xfrm>
            <a:off x="4671957" y="1772816"/>
            <a:ext cx="4372085" cy="453650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1417597-9E1F-FB36-B3CA-0D69EA6A1740}"/>
              </a:ext>
            </a:extLst>
          </p:cNvPr>
          <p:cNvSpPr txBox="1"/>
          <p:nvPr/>
        </p:nvSpPr>
        <p:spPr>
          <a:xfrm>
            <a:off x="4572000" y="6396335"/>
            <a:ext cx="4572000" cy="461665"/>
          </a:xfrm>
          <a:prstGeom prst="rect">
            <a:avLst/>
          </a:prstGeom>
          <a:noFill/>
        </p:spPr>
        <p:txBody>
          <a:bodyPr wrap="square">
            <a:spAutoFit/>
          </a:bodyPr>
          <a:lstStyle/>
          <a:p>
            <a:pPr algn="r"/>
            <a:r>
              <a:rPr lang="sr-Latn-RS" sz="1200" dirty="0">
                <a:latin typeface="Palatino Linotype" panose="02040502050505030304" pitchFamily="18" charset="0"/>
              </a:rPr>
              <a:t>Modified</a:t>
            </a:r>
            <a:r>
              <a:rPr lang="en-US" sz="1200" dirty="0">
                <a:latin typeface="Palatino Linotype" panose="02040502050505030304" pitchFamily="18" charset="0"/>
              </a:rPr>
              <a:t> from</a:t>
            </a:r>
            <a:r>
              <a:rPr lang="sr-Latn-RS" sz="1200" dirty="0">
                <a:latin typeface="Palatino Linotype" panose="02040502050505030304" pitchFamily="18" charset="0"/>
              </a:rPr>
              <a:t> </a:t>
            </a:r>
            <a:r>
              <a:rPr lang="en-US" sz="1200" dirty="0" err="1">
                <a:latin typeface="Palatino Linotype" panose="02040502050505030304" pitchFamily="18" charset="0"/>
              </a:rPr>
              <a:t>Ahmeda</a:t>
            </a:r>
            <a:r>
              <a:rPr lang="sr-Latn-RS" sz="1200" dirty="0">
                <a:latin typeface="Palatino Linotype" panose="02040502050505030304" pitchFamily="18" charset="0"/>
              </a:rPr>
              <a:t> </a:t>
            </a:r>
            <a:r>
              <a:rPr lang="en-US" sz="1200" dirty="0">
                <a:latin typeface="Palatino Linotype" panose="02040502050505030304" pitchFamily="18" charset="0"/>
              </a:rPr>
              <a:t>H, </a:t>
            </a:r>
            <a:r>
              <a:rPr lang="sr-Latn-RS" sz="1200" dirty="0">
                <a:latin typeface="Palatino Linotype" panose="02040502050505030304" pitchFamily="18" charset="0"/>
              </a:rPr>
              <a:t>et al. </a:t>
            </a:r>
            <a:r>
              <a:rPr lang="en-US" sz="1200" dirty="0">
                <a:latin typeface="Palatino Linotype" panose="02040502050505030304" pitchFamily="18" charset="0"/>
              </a:rPr>
              <a:t>Cancer Pathogenesis and Therapy 2023; 116–126</a:t>
            </a:r>
          </a:p>
        </p:txBody>
      </p:sp>
      <p:sp>
        <p:nvSpPr>
          <p:cNvPr id="5" name="TextBox 4">
            <a:extLst>
              <a:ext uri="{FF2B5EF4-FFF2-40B4-BE49-F238E27FC236}">
                <a16:creationId xmlns:a16="http://schemas.microsoft.com/office/drawing/2014/main" id="{C14FD5BD-AB07-BD2B-BDF0-2CD066B33444}"/>
              </a:ext>
            </a:extLst>
          </p:cNvPr>
          <p:cNvSpPr txBox="1"/>
          <p:nvPr/>
        </p:nvSpPr>
        <p:spPr>
          <a:xfrm>
            <a:off x="791320" y="1024080"/>
            <a:ext cx="8173168" cy="400110"/>
          </a:xfrm>
          <a:prstGeom prst="rect">
            <a:avLst/>
          </a:prstGeom>
          <a:noFill/>
        </p:spPr>
        <p:txBody>
          <a:bodyPr wrap="square">
            <a:spAutoFit/>
          </a:bodyPr>
          <a:lstStyle/>
          <a:p>
            <a:pPr marL="0" indent="0">
              <a:buNone/>
            </a:pPr>
            <a:r>
              <a:rPr lang="en-US" sz="2000" b="1" i="0" dirty="0">
                <a:effectLst/>
                <a:latin typeface="Palatino Linotype" panose="02040502050505030304" pitchFamily="18" charset="0"/>
              </a:rPr>
              <a:t>CD8+ T cells or CTLs kill tumors cells either directly or indirectly. </a:t>
            </a:r>
            <a:endParaRPr lang="sr-Latn-RS" sz="2000" b="1" i="0" dirty="0">
              <a:effectLst/>
              <a:latin typeface="Palatino Linotype" panose="02040502050505030304" pitchFamily="18" charset="0"/>
            </a:endParaRPr>
          </a:p>
        </p:txBody>
      </p:sp>
    </p:spTree>
    <p:extLst>
      <p:ext uri="{BB962C8B-B14F-4D97-AF65-F5344CB8AC3E}">
        <p14:creationId xmlns:p14="http://schemas.microsoft.com/office/powerpoint/2010/main" val="530000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4B8FD8-FEAE-C3D3-73F4-5B6FEA05E1AA}"/>
              </a:ext>
            </a:extLst>
          </p:cNvPr>
          <p:cNvSpPr>
            <a:spLocks noGrp="1"/>
          </p:cNvSpPr>
          <p:nvPr>
            <p:ph idx="1"/>
          </p:nvPr>
        </p:nvSpPr>
        <p:spPr>
          <a:xfrm>
            <a:off x="323528" y="260648"/>
            <a:ext cx="8496944" cy="6597352"/>
          </a:xfrm>
        </p:spPr>
        <p:txBody>
          <a:bodyPr>
            <a:normAutofit fontScale="77500" lnSpcReduction="20000"/>
          </a:bodyPr>
          <a:lstStyle/>
          <a:p>
            <a:pPr marL="0" indent="0" algn="ctr">
              <a:buNone/>
            </a:pPr>
            <a:r>
              <a:rPr lang="en-US" b="1" i="0" dirty="0">
                <a:solidFill>
                  <a:srgbClr val="C00000"/>
                </a:solidFill>
                <a:effectLst/>
                <a:latin typeface="Palatino Linotype" panose="02040502050505030304" pitchFamily="18" charset="0"/>
              </a:rPr>
              <a:t>Adoptive cell therapy (ACT) </a:t>
            </a:r>
            <a:r>
              <a:rPr lang="en-US" b="1" i="0" dirty="0">
                <a:solidFill>
                  <a:srgbClr val="212121"/>
                </a:solidFill>
                <a:effectLst/>
                <a:latin typeface="Palatino Linotype" panose="02040502050505030304" pitchFamily="18" charset="0"/>
              </a:rPr>
              <a:t>also known as </a:t>
            </a:r>
            <a:r>
              <a:rPr lang="en-US" b="1" i="0" dirty="0">
                <a:solidFill>
                  <a:srgbClr val="C00000"/>
                </a:solidFill>
                <a:effectLst/>
                <a:latin typeface="Palatino Linotype" panose="02040502050505030304" pitchFamily="18" charset="0"/>
              </a:rPr>
              <a:t>cellular immunotherapy</a:t>
            </a:r>
            <a:r>
              <a:rPr lang="en-US" b="1" i="0" dirty="0">
                <a:solidFill>
                  <a:srgbClr val="212121"/>
                </a:solidFill>
                <a:effectLst/>
                <a:latin typeface="Palatino Linotype" panose="02040502050505030304" pitchFamily="18" charset="0"/>
              </a:rPr>
              <a:t>, is another potentially useful immunological approach to treat human tumors. It can include </a:t>
            </a:r>
            <a:r>
              <a:rPr lang="en-US" b="1" i="0" dirty="0">
                <a:solidFill>
                  <a:srgbClr val="0000FF"/>
                </a:solidFill>
                <a:effectLst/>
                <a:latin typeface="Palatino Linotype" panose="02040502050505030304" pitchFamily="18" charset="0"/>
              </a:rPr>
              <a:t>transfer/infusion of immune cells into cancer patients, </a:t>
            </a:r>
            <a:r>
              <a:rPr lang="en-US" b="1" i="0" dirty="0">
                <a:effectLst/>
                <a:latin typeface="Palatino Linotype" panose="02040502050505030304" pitchFamily="18" charset="0"/>
              </a:rPr>
              <a:t>which are </a:t>
            </a:r>
            <a:r>
              <a:rPr lang="en-US" b="1" i="0" dirty="0">
                <a:solidFill>
                  <a:srgbClr val="0000FF"/>
                </a:solidFill>
                <a:effectLst/>
                <a:latin typeface="Palatino Linotype" panose="02040502050505030304" pitchFamily="18" charset="0"/>
              </a:rPr>
              <a:t>able to recognize, target, and destroy tumor cells. </a:t>
            </a:r>
          </a:p>
          <a:p>
            <a:pPr marL="0" indent="0" algn="ctr">
              <a:buNone/>
            </a:pPr>
            <a:endParaRPr lang="en-US" b="1" i="0" dirty="0">
              <a:solidFill>
                <a:srgbClr val="002060"/>
              </a:solidFill>
              <a:effectLst/>
              <a:latin typeface="Palatino Linotype" panose="02040502050505030304" pitchFamily="18" charset="0"/>
            </a:endParaRPr>
          </a:p>
          <a:p>
            <a:pPr marL="0" indent="0" algn="ctr">
              <a:buNone/>
            </a:pPr>
            <a:endParaRPr lang="en-US" b="1" i="0" dirty="0">
              <a:solidFill>
                <a:srgbClr val="002060"/>
              </a:solidFill>
              <a:effectLst/>
              <a:latin typeface="Palatino Linotype" panose="02040502050505030304" pitchFamily="18" charset="0"/>
            </a:endParaRPr>
          </a:p>
          <a:p>
            <a:pPr marL="0" indent="0" algn="ctr">
              <a:buNone/>
            </a:pPr>
            <a:r>
              <a:rPr lang="en-US" b="1" i="0" dirty="0">
                <a:solidFill>
                  <a:srgbClr val="002060"/>
                </a:solidFill>
                <a:effectLst/>
                <a:latin typeface="Palatino Linotype" panose="02040502050505030304" pitchFamily="18" charset="0"/>
              </a:rPr>
              <a:t>Therefore, adoptive cell therapy is </a:t>
            </a:r>
            <a:r>
              <a:rPr lang="en-US" b="1" i="0" dirty="0">
                <a:solidFill>
                  <a:srgbClr val="0000FF"/>
                </a:solidFill>
                <a:effectLst/>
                <a:latin typeface="Palatino Linotype" panose="02040502050505030304" pitchFamily="18" charset="0"/>
              </a:rPr>
              <a:t>an active biological strategy </a:t>
            </a:r>
            <a:r>
              <a:rPr lang="en-US" b="1" i="0" dirty="0">
                <a:solidFill>
                  <a:srgbClr val="002060"/>
                </a:solidFill>
                <a:effectLst/>
                <a:latin typeface="Palatino Linotype" panose="02040502050505030304" pitchFamily="18" charset="0"/>
              </a:rPr>
              <a:t>that employs “live drugs ”, whereby patient immune cells are collected, expanded, and engineered in vitro before being reinfused into the patient’s body to kill pathogens and/or tumor cells. </a:t>
            </a:r>
          </a:p>
          <a:p>
            <a:pPr marL="0" indent="0" algn="ctr">
              <a:buNone/>
            </a:pPr>
            <a:endParaRPr lang="en-US" b="1" i="0" dirty="0">
              <a:solidFill>
                <a:srgbClr val="0000FF"/>
              </a:solidFill>
              <a:effectLst/>
              <a:latin typeface="Palatino Linotype" panose="02040502050505030304" pitchFamily="18" charset="0"/>
            </a:endParaRPr>
          </a:p>
          <a:p>
            <a:pPr marL="0" indent="0" algn="ctr">
              <a:buNone/>
            </a:pPr>
            <a:endParaRPr lang="en-US" sz="3200" b="1" dirty="0">
              <a:latin typeface="Palatino Linotype" panose="02040502050505030304" pitchFamily="18" charset="0"/>
            </a:endParaRPr>
          </a:p>
          <a:p>
            <a:pPr marL="0" indent="0" algn="ctr">
              <a:buNone/>
            </a:pPr>
            <a:endParaRPr lang="en-US" b="1" dirty="0">
              <a:latin typeface="Palatino Linotype" panose="02040502050505030304" pitchFamily="18" charset="0"/>
            </a:endParaRPr>
          </a:p>
          <a:p>
            <a:pPr marL="0" indent="0" algn="ctr">
              <a:buNone/>
            </a:pPr>
            <a:r>
              <a:rPr lang="en-US" sz="3200" b="1" dirty="0">
                <a:latin typeface="Palatino Linotype" panose="02040502050505030304" pitchFamily="18" charset="0"/>
              </a:rPr>
              <a:t>Compared to other forms of tumor immunotherapy, ACT has multiple advantages, e.g., long-term benefit after short-term treatment and slight fewer adverse events.</a:t>
            </a:r>
            <a:r>
              <a:rPr lang="en-US" b="1" i="0" dirty="0">
                <a:solidFill>
                  <a:srgbClr val="212121"/>
                </a:solidFill>
                <a:effectLst/>
                <a:latin typeface="Palatino Linotype" panose="02040502050505030304" pitchFamily="18" charset="0"/>
              </a:rPr>
              <a:t> </a:t>
            </a:r>
          </a:p>
        </p:txBody>
      </p:sp>
    </p:spTree>
    <p:extLst>
      <p:ext uri="{BB962C8B-B14F-4D97-AF65-F5344CB8AC3E}">
        <p14:creationId xmlns:p14="http://schemas.microsoft.com/office/powerpoint/2010/main" val="15985050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F2E9-489D-FE30-2DD2-D92E796D7E3F}"/>
              </a:ext>
            </a:extLst>
          </p:cNvPr>
          <p:cNvSpPr>
            <a:spLocks noGrp="1"/>
          </p:cNvSpPr>
          <p:nvPr>
            <p:ph type="title"/>
          </p:nvPr>
        </p:nvSpPr>
        <p:spPr>
          <a:xfrm>
            <a:off x="457200" y="420197"/>
            <a:ext cx="8229600" cy="836712"/>
          </a:xfrm>
        </p:spPr>
        <p:txBody>
          <a:bodyPr>
            <a:noAutofit/>
          </a:bodyPr>
          <a:lstStyle/>
          <a:p>
            <a:r>
              <a:rPr lang="sr-Latn-RS" sz="3300" b="1" dirty="0">
                <a:solidFill>
                  <a:srgbClr val="C00000"/>
                </a:solidFill>
                <a:latin typeface="Palatino Linotype" panose="02040502050505030304" pitchFamily="18" charset="0"/>
              </a:rPr>
              <a:t>Antitumor effect</a:t>
            </a:r>
            <a:r>
              <a:rPr lang="en-US" sz="3300" b="1" dirty="0">
                <a:solidFill>
                  <a:srgbClr val="C00000"/>
                </a:solidFill>
                <a:latin typeface="Palatino Linotype" panose="02040502050505030304" pitchFamily="18" charset="0"/>
              </a:rPr>
              <a:t>s</a:t>
            </a:r>
            <a:r>
              <a:rPr lang="sr-Latn-RS" sz="3300" b="1" dirty="0">
                <a:solidFill>
                  <a:srgbClr val="C00000"/>
                </a:solidFill>
                <a:latin typeface="Palatino Linotype" panose="02040502050505030304" pitchFamily="18" charset="0"/>
              </a:rPr>
              <a:t> </a:t>
            </a:r>
            <a:r>
              <a:rPr lang="en-US" sz="3300" b="1" dirty="0">
                <a:solidFill>
                  <a:srgbClr val="C00000"/>
                </a:solidFill>
                <a:latin typeface="Palatino Linotype" panose="02040502050505030304" pitchFamily="18" charset="0"/>
              </a:rPr>
              <a:t>of </a:t>
            </a:r>
            <a:r>
              <a:rPr lang="sr-Latn-RS" sz="3300" b="1" dirty="0">
                <a:solidFill>
                  <a:srgbClr val="C00000"/>
                </a:solidFill>
                <a:latin typeface="Palatino Linotype" panose="02040502050505030304" pitchFamily="18" charset="0"/>
              </a:rPr>
              <a:t>CD</a:t>
            </a:r>
            <a:r>
              <a:rPr lang="en-US" sz="3300" b="1" dirty="0">
                <a:solidFill>
                  <a:srgbClr val="C00000"/>
                </a:solidFill>
                <a:latin typeface="Palatino Linotype" panose="02040502050505030304" pitchFamily="18" charset="0"/>
              </a:rPr>
              <a:t>4</a:t>
            </a:r>
            <a:r>
              <a:rPr lang="sr-Latn-RS" sz="3300" b="1" baseline="30000" dirty="0">
                <a:solidFill>
                  <a:srgbClr val="C00000"/>
                </a:solidFill>
                <a:latin typeface="Palatino Linotype" panose="02040502050505030304" pitchFamily="18" charset="0"/>
              </a:rPr>
              <a:t>+</a:t>
            </a:r>
            <a:r>
              <a:rPr lang="sr-Latn-RS" sz="3300" b="1" dirty="0">
                <a:solidFill>
                  <a:srgbClr val="C00000"/>
                </a:solidFill>
                <a:latin typeface="Palatino Linotype" panose="02040502050505030304" pitchFamily="18" charset="0"/>
              </a:rPr>
              <a:t> T cell therapy</a:t>
            </a:r>
            <a:endParaRPr lang="en-US" sz="3300" dirty="0"/>
          </a:p>
        </p:txBody>
      </p:sp>
      <p:sp>
        <p:nvSpPr>
          <p:cNvPr id="3" name="Content Placeholder 2">
            <a:extLst>
              <a:ext uri="{FF2B5EF4-FFF2-40B4-BE49-F238E27FC236}">
                <a16:creationId xmlns:a16="http://schemas.microsoft.com/office/drawing/2014/main" id="{61C2408E-05ED-C5ED-2115-3F8242DF48D3}"/>
              </a:ext>
            </a:extLst>
          </p:cNvPr>
          <p:cNvSpPr>
            <a:spLocks noGrp="1"/>
          </p:cNvSpPr>
          <p:nvPr>
            <p:ph idx="1"/>
          </p:nvPr>
        </p:nvSpPr>
        <p:spPr>
          <a:xfrm>
            <a:off x="611560" y="1916832"/>
            <a:ext cx="7992888" cy="4320480"/>
          </a:xfrm>
        </p:spPr>
        <p:txBody>
          <a:bodyPr>
            <a:noAutofit/>
          </a:bodyPr>
          <a:lstStyle/>
          <a:p>
            <a:r>
              <a:rPr lang="en-US" sz="2200" b="1" i="0" dirty="0">
                <a:solidFill>
                  <a:srgbClr val="002060"/>
                </a:solidFill>
                <a:effectLst/>
                <a:latin typeface="Palatino Linotype" panose="02040502050505030304" pitchFamily="18" charset="0"/>
              </a:rPr>
              <a:t>CD4</a:t>
            </a:r>
            <a:r>
              <a:rPr lang="en-US" sz="2200" b="1" i="0" baseline="30000" dirty="0">
                <a:solidFill>
                  <a:srgbClr val="002060"/>
                </a:solidFill>
                <a:effectLst/>
                <a:latin typeface="Palatino Linotype" panose="02040502050505030304" pitchFamily="18" charset="0"/>
              </a:rPr>
              <a:t>+</a:t>
            </a:r>
            <a:r>
              <a:rPr lang="en-US" sz="2200" b="1" i="0" dirty="0">
                <a:solidFill>
                  <a:srgbClr val="002060"/>
                </a:solidFill>
                <a:effectLst/>
                <a:latin typeface="Palatino Linotype" panose="02040502050505030304" pitchFamily="18" charset="0"/>
              </a:rPr>
              <a:t> T cells are polyfunctional cells that present key player of adaptive immunity.</a:t>
            </a:r>
            <a:endParaRPr lang="sr-Latn-RS" sz="2200" b="1" i="0" dirty="0">
              <a:solidFill>
                <a:srgbClr val="002060"/>
              </a:solidFill>
              <a:effectLst/>
              <a:latin typeface="Palatino Linotype" panose="02040502050505030304" pitchFamily="18" charset="0"/>
            </a:endParaRPr>
          </a:p>
          <a:p>
            <a:endParaRPr lang="en-US" sz="1000" b="1" i="0" dirty="0">
              <a:solidFill>
                <a:srgbClr val="002060"/>
              </a:solidFill>
              <a:effectLst/>
              <a:latin typeface="Palatino Linotype" panose="02040502050505030304" pitchFamily="18" charset="0"/>
            </a:endParaRPr>
          </a:p>
          <a:p>
            <a:r>
              <a:rPr lang="en-US" sz="2200" b="1" i="0" dirty="0">
                <a:solidFill>
                  <a:srgbClr val="002060"/>
                </a:solidFill>
                <a:effectLst/>
                <a:latin typeface="Palatino Linotype" panose="02040502050505030304" pitchFamily="18" charset="0"/>
              </a:rPr>
              <a:t>Actually, CD4</a:t>
            </a:r>
            <a:r>
              <a:rPr lang="en-US" sz="2200" b="1" i="0" baseline="30000" dirty="0">
                <a:solidFill>
                  <a:srgbClr val="002060"/>
                </a:solidFill>
                <a:effectLst/>
                <a:latin typeface="Palatino Linotype" panose="02040502050505030304" pitchFamily="18" charset="0"/>
              </a:rPr>
              <a:t>+</a:t>
            </a:r>
            <a:r>
              <a:rPr lang="en-US" sz="2200" b="1" i="0" dirty="0">
                <a:solidFill>
                  <a:srgbClr val="002060"/>
                </a:solidFill>
                <a:effectLst/>
                <a:latin typeface="Palatino Linotype" panose="02040502050505030304" pitchFamily="18" charset="0"/>
              </a:rPr>
              <a:t> T cells provide ”help“ to appropriate effector immune cells, and play role as central coordinators of the immune response. </a:t>
            </a:r>
            <a:endParaRPr lang="sr-Latn-RS" sz="2200" b="1" i="0" dirty="0">
              <a:solidFill>
                <a:srgbClr val="002060"/>
              </a:solidFill>
              <a:effectLst/>
              <a:latin typeface="Palatino Linotype" panose="02040502050505030304" pitchFamily="18" charset="0"/>
            </a:endParaRPr>
          </a:p>
          <a:p>
            <a:endParaRPr lang="en-US" sz="1000" b="1" i="0" dirty="0">
              <a:solidFill>
                <a:srgbClr val="002060"/>
              </a:solidFill>
              <a:effectLst/>
              <a:latin typeface="Palatino Linotype" panose="02040502050505030304" pitchFamily="18" charset="0"/>
            </a:endParaRPr>
          </a:p>
          <a:p>
            <a:r>
              <a:rPr lang="en-US" sz="2200" b="1" i="0" dirty="0">
                <a:solidFill>
                  <a:srgbClr val="002060"/>
                </a:solidFill>
                <a:effectLst/>
                <a:latin typeface="Palatino Linotype" panose="02040502050505030304" pitchFamily="18" charset="0"/>
              </a:rPr>
              <a:t>CD4</a:t>
            </a:r>
            <a:r>
              <a:rPr lang="en-US" sz="2200" b="1" i="0" baseline="30000" dirty="0">
                <a:solidFill>
                  <a:srgbClr val="002060"/>
                </a:solidFill>
                <a:effectLst/>
                <a:latin typeface="Palatino Linotype" panose="02040502050505030304" pitchFamily="18" charset="0"/>
              </a:rPr>
              <a:t>+</a:t>
            </a:r>
            <a:r>
              <a:rPr lang="en-US" sz="2200" b="1" i="0" dirty="0">
                <a:solidFill>
                  <a:srgbClr val="002060"/>
                </a:solidFill>
                <a:effectLst/>
                <a:latin typeface="Palatino Linotype" panose="02040502050505030304" pitchFamily="18" charset="0"/>
              </a:rPr>
              <a:t> T cells primarily mediate antitumor immunity by providing help for CD8</a:t>
            </a:r>
            <a:r>
              <a:rPr lang="en-US" sz="2200" b="1" i="0" baseline="30000" dirty="0">
                <a:solidFill>
                  <a:srgbClr val="002060"/>
                </a:solidFill>
                <a:effectLst/>
                <a:latin typeface="Palatino Linotype" panose="02040502050505030304" pitchFamily="18" charset="0"/>
              </a:rPr>
              <a:t>+</a:t>
            </a:r>
            <a:r>
              <a:rPr lang="en-US" sz="2200" b="1" i="0" dirty="0">
                <a:solidFill>
                  <a:srgbClr val="002060"/>
                </a:solidFill>
                <a:effectLst/>
                <a:latin typeface="Palatino Linotype" panose="02040502050505030304" pitchFamily="18" charset="0"/>
              </a:rPr>
              <a:t> CTL. Therefore, CD4</a:t>
            </a:r>
            <a:r>
              <a:rPr lang="en-US" sz="2200" b="1" i="0" baseline="30000" dirty="0">
                <a:solidFill>
                  <a:srgbClr val="002060"/>
                </a:solidFill>
                <a:effectLst/>
                <a:latin typeface="Palatino Linotype" panose="02040502050505030304" pitchFamily="18" charset="0"/>
              </a:rPr>
              <a:t>+</a:t>
            </a:r>
            <a:r>
              <a:rPr lang="en-US" sz="2200" b="1" i="0" dirty="0">
                <a:solidFill>
                  <a:srgbClr val="002060"/>
                </a:solidFill>
                <a:effectLst/>
                <a:latin typeface="Palatino Linotype" panose="02040502050505030304" pitchFamily="18" charset="0"/>
              </a:rPr>
              <a:t> T cells play a critical role in developing and sustaining effective antitumor immunity, even in tumor immunotherapy specifically designed to activate a CD8</a:t>
            </a:r>
            <a:r>
              <a:rPr lang="en-US" sz="2200" b="1" i="0" baseline="30000" dirty="0">
                <a:solidFill>
                  <a:srgbClr val="002060"/>
                </a:solidFill>
                <a:effectLst/>
                <a:latin typeface="Palatino Linotype" panose="02040502050505030304" pitchFamily="18" charset="0"/>
              </a:rPr>
              <a:t>+</a:t>
            </a:r>
            <a:r>
              <a:rPr lang="en-US" sz="2200" b="1" i="0" dirty="0">
                <a:solidFill>
                  <a:srgbClr val="002060"/>
                </a:solidFill>
                <a:effectLst/>
                <a:latin typeface="Palatino Linotype" panose="02040502050505030304" pitchFamily="18" charset="0"/>
              </a:rPr>
              <a:t> CTL response.  </a:t>
            </a:r>
            <a:endParaRPr lang="en-US" sz="2200" b="1" dirty="0">
              <a:solidFill>
                <a:srgbClr val="002060"/>
              </a:solidFill>
              <a:latin typeface="Palatino Linotype" panose="02040502050505030304" pitchFamily="18" charset="0"/>
            </a:endParaRPr>
          </a:p>
        </p:txBody>
      </p:sp>
    </p:spTree>
    <p:extLst>
      <p:ext uri="{BB962C8B-B14F-4D97-AF65-F5344CB8AC3E}">
        <p14:creationId xmlns:p14="http://schemas.microsoft.com/office/powerpoint/2010/main" val="3696237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841992A-FE8F-4EE8-A2BE-D560CFB13BFE}"/>
              </a:ext>
            </a:extLst>
          </p:cNvPr>
          <p:cNvSpPr>
            <a:spLocks noGrp="1"/>
          </p:cNvSpPr>
          <p:nvPr>
            <p:ph idx="1"/>
          </p:nvPr>
        </p:nvSpPr>
        <p:spPr>
          <a:xfrm>
            <a:off x="467544" y="194157"/>
            <a:ext cx="8352928" cy="3480140"/>
          </a:xfrm>
          <a:ln w="19050">
            <a:solidFill>
              <a:srgbClr val="92D050"/>
            </a:solidFill>
          </a:ln>
        </p:spPr>
        <p:txBody>
          <a:bodyPr>
            <a:normAutofit fontScale="92500"/>
          </a:bodyPr>
          <a:lstStyle/>
          <a:p>
            <a:pPr marL="0" indent="0">
              <a:buNone/>
            </a:pPr>
            <a:r>
              <a:rPr lang="en-US" sz="1800" b="1" dirty="0">
                <a:latin typeface="Palatino Linotype" panose="02040502050505030304" pitchFamily="18" charset="0"/>
              </a:rPr>
              <a:t>A major role of CD4+ T cells is the provision of help for anti-tumor CTLs through both direct and indirect mechanisms. </a:t>
            </a:r>
            <a:r>
              <a:rPr lang="en-US" sz="1800" b="1" dirty="0">
                <a:solidFill>
                  <a:srgbClr val="0000FF"/>
                </a:solidFill>
                <a:latin typeface="Palatino Linotype" panose="02040502050505030304" pitchFamily="18" charset="0"/>
              </a:rPr>
              <a:t>(A)</a:t>
            </a:r>
            <a:r>
              <a:rPr lang="en-US" sz="1800" b="1" dirty="0">
                <a:latin typeface="Palatino Linotype" panose="02040502050505030304" pitchFamily="18" charset="0"/>
              </a:rPr>
              <a:t> Activated helper CD4+ T cells secrete IL-2, which directly activates CD8+ CTLs by driving their effector function, differentiation, and proliferation. CD4+ T cells also indirectly provide help for the anti-tumor CD8+ CTL response via interactions with dendritic cells. This cell interactions stimulate differentiation of CD8+ T cells into effector and memory cells, and also strongly induce antitumor functions of CD8+ CTLs such as the acquisition of cytotoxicity and the secretion of tumoricidal cytokines such as IFN-γ. </a:t>
            </a:r>
            <a:r>
              <a:rPr lang="en-US" sz="1800" b="1" dirty="0">
                <a:solidFill>
                  <a:srgbClr val="0000FF"/>
                </a:solidFill>
                <a:latin typeface="Palatino Linotype" panose="02040502050505030304" pitchFamily="18" charset="0"/>
              </a:rPr>
              <a:t>(B) </a:t>
            </a:r>
            <a:r>
              <a:rPr lang="en-US" sz="1800" b="1" dirty="0">
                <a:latin typeface="Palatino Linotype" panose="02040502050505030304" pitchFamily="18" charset="0"/>
              </a:rPr>
              <a:t>CD4+ T cells also produce IFN-γ and TNF-α with tumoricidal activity. CD4+ T also cells can mediate direct cytotoxicity against tumor cells in a similar manner to CD8+ T cells. </a:t>
            </a:r>
            <a:r>
              <a:rPr lang="en-US" sz="1800" b="1" dirty="0">
                <a:solidFill>
                  <a:srgbClr val="0000FF"/>
                </a:solidFill>
                <a:latin typeface="Palatino Linotype" panose="02040502050505030304" pitchFamily="18" charset="0"/>
              </a:rPr>
              <a:t>(C)</a:t>
            </a:r>
            <a:r>
              <a:rPr lang="en-US" sz="1800" b="1" dirty="0">
                <a:latin typeface="Palatino Linotype" panose="02040502050505030304" pitchFamily="18" charset="0"/>
              </a:rPr>
              <a:t> In addition, </a:t>
            </a:r>
            <a:r>
              <a:rPr lang="en-US" sz="1800" b="1" dirty="0">
                <a:solidFill>
                  <a:srgbClr val="002060"/>
                </a:solidFill>
                <a:latin typeface="Palatino Linotype" panose="02040502050505030304" pitchFamily="18" charset="0"/>
              </a:rPr>
              <a:t>helper</a:t>
            </a:r>
            <a:r>
              <a:rPr lang="en-US" sz="1800" b="1" dirty="0">
                <a:latin typeface="Palatino Linotype" panose="02040502050505030304" pitchFamily="18" charset="0"/>
              </a:rPr>
              <a:t> CD4+ T cells are important for the induction of humoral responses against tumor antigens, and they likely play a role in driving local antibody responses adjacent to solid tumors.</a:t>
            </a:r>
          </a:p>
        </p:txBody>
      </p:sp>
      <p:pic>
        <p:nvPicPr>
          <p:cNvPr id="4" name="Picture 2" descr="Fig. 2">
            <a:extLst>
              <a:ext uri="{FF2B5EF4-FFF2-40B4-BE49-F238E27FC236}">
                <a16:creationId xmlns:a16="http://schemas.microsoft.com/office/drawing/2014/main" id="{473EE8B0-DA59-5FB2-9544-2F9127F6AE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3770800"/>
            <a:ext cx="5842992" cy="285619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5CB427C-C64D-C683-F1D6-751037CA1E72}"/>
              </a:ext>
            </a:extLst>
          </p:cNvPr>
          <p:cNvSpPr txBox="1"/>
          <p:nvPr/>
        </p:nvSpPr>
        <p:spPr>
          <a:xfrm>
            <a:off x="5405514" y="6641047"/>
            <a:ext cx="3744416" cy="276999"/>
          </a:xfrm>
          <a:prstGeom prst="rect">
            <a:avLst/>
          </a:prstGeom>
          <a:noFill/>
        </p:spPr>
        <p:txBody>
          <a:bodyPr wrap="square">
            <a:spAutoFit/>
          </a:bodyPr>
          <a:lstStyle/>
          <a:p>
            <a:r>
              <a:rPr lang="en-US" sz="1200" dirty="0">
                <a:latin typeface="Palatino Linotype" panose="02040502050505030304" pitchFamily="18" charset="0"/>
              </a:rPr>
              <a:t>Tay RE, et al. Cancer Gene </a:t>
            </a:r>
            <a:r>
              <a:rPr lang="en-US" sz="1200" dirty="0" err="1">
                <a:latin typeface="Palatino Linotype" panose="02040502050505030304" pitchFamily="18" charset="0"/>
              </a:rPr>
              <a:t>Ther</a:t>
            </a:r>
            <a:r>
              <a:rPr lang="en-US" sz="1200" dirty="0">
                <a:latin typeface="Palatino Linotype" panose="02040502050505030304" pitchFamily="18" charset="0"/>
              </a:rPr>
              <a:t>. 2021;28(1-2):5-17. </a:t>
            </a:r>
          </a:p>
        </p:txBody>
      </p:sp>
    </p:spTree>
    <p:extLst>
      <p:ext uri="{BB962C8B-B14F-4D97-AF65-F5344CB8AC3E}">
        <p14:creationId xmlns:p14="http://schemas.microsoft.com/office/powerpoint/2010/main" val="31491711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C4FF64-9953-7FE6-057D-8FFFFAA29D1E}"/>
              </a:ext>
            </a:extLst>
          </p:cNvPr>
          <p:cNvSpPr>
            <a:spLocks noGrp="1"/>
          </p:cNvSpPr>
          <p:nvPr>
            <p:ph idx="1"/>
          </p:nvPr>
        </p:nvSpPr>
        <p:spPr>
          <a:xfrm>
            <a:off x="539552" y="1340768"/>
            <a:ext cx="8291264" cy="4853136"/>
          </a:xfrm>
        </p:spPr>
        <p:txBody>
          <a:bodyPr>
            <a:normAutofit/>
          </a:bodyPr>
          <a:lstStyle/>
          <a:p>
            <a:r>
              <a:rPr lang="en-US" sz="2400" b="1" i="0" dirty="0">
                <a:solidFill>
                  <a:srgbClr val="282828"/>
                </a:solidFill>
                <a:effectLst/>
                <a:latin typeface="Palatino Linotype" panose="02040502050505030304" pitchFamily="18" charset="0"/>
              </a:rPr>
              <a:t>Notably, adoptive transfer of IL-2-expanded TILs was 50 to 100 times more effective than IL-2-expanded LAK in mediating regression of established lung and liver tumors in mice.</a:t>
            </a:r>
            <a:endParaRPr lang="sr-Latn-RS" sz="2400" b="1" i="0" dirty="0">
              <a:solidFill>
                <a:srgbClr val="282828"/>
              </a:solidFill>
              <a:effectLst/>
              <a:latin typeface="Palatino Linotype" panose="02040502050505030304" pitchFamily="18" charset="0"/>
            </a:endParaRPr>
          </a:p>
          <a:p>
            <a:endParaRPr lang="sr-Latn-RS" sz="2400" b="1" i="0" dirty="0">
              <a:solidFill>
                <a:srgbClr val="282828"/>
              </a:solidFill>
              <a:effectLst/>
              <a:latin typeface="Palatino Linotype" panose="02040502050505030304" pitchFamily="18" charset="0"/>
            </a:endParaRPr>
          </a:p>
          <a:p>
            <a:r>
              <a:rPr lang="en-US" sz="2400" b="1" dirty="0">
                <a:latin typeface="Palatino Linotype" panose="02040502050505030304" pitchFamily="18" charset="0"/>
              </a:rPr>
              <a:t>Human TILs grown from resected melanomas in the presence of recombinant IL-2 showed high potency against autologous melanomas. Adoptive transfer of ex vivo generated autologous TILs leading to tumor regression in 40-60% of patients lasting 2-13 months; it was observed in initial clinical trials in patients with </a:t>
            </a:r>
            <a:r>
              <a:rPr lang="en-US" sz="2400" b="1" dirty="0">
                <a:solidFill>
                  <a:srgbClr val="0000FF"/>
                </a:solidFill>
                <a:latin typeface="Palatino Linotype" panose="02040502050505030304" pitchFamily="18" charset="0"/>
              </a:rPr>
              <a:t>metastatic melanoma</a:t>
            </a:r>
            <a:r>
              <a:rPr lang="en-US" sz="2400" b="1" dirty="0">
                <a:latin typeface="Palatino Linotype" panose="02040502050505030304" pitchFamily="18" charset="0"/>
              </a:rPr>
              <a:t>. </a:t>
            </a:r>
          </a:p>
        </p:txBody>
      </p:sp>
      <p:sp>
        <p:nvSpPr>
          <p:cNvPr id="4" name="TextBox 3">
            <a:extLst>
              <a:ext uri="{FF2B5EF4-FFF2-40B4-BE49-F238E27FC236}">
                <a16:creationId xmlns:a16="http://schemas.microsoft.com/office/drawing/2014/main" id="{0791AE6B-C0C8-4DE8-796D-C07B0E7620BB}"/>
              </a:ext>
            </a:extLst>
          </p:cNvPr>
          <p:cNvSpPr txBox="1"/>
          <p:nvPr/>
        </p:nvSpPr>
        <p:spPr>
          <a:xfrm>
            <a:off x="971600" y="188640"/>
            <a:ext cx="7200800" cy="630942"/>
          </a:xfrm>
          <a:prstGeom prst="rect">
            <a:avLst/>
          </a:prstGeom>
          <a:noFill/>
        </p:spPr>
        <p:txBody>
          <a:bodyPr wrap="square" rtlCol="0">
            <a:spAutoFit/>
          </a:bodyPr>
          <a:lstStyle/>
          <a:p>
            <a:pPr algn="ctr"/>
            <a:r>
              <a:rPr lang="en-US" sz="3500" b="1" dirty="0">
                <a:solidFill>
                  <a:srgbClr val="002060"/>
                </a:solidFill>
                <a:latin typeface="Palatino Linotype" panose="02040502050505030304" pitchFamily="18" charset="0"/>
              </a:rPr>
              <a:t>Preclinical and clinical evaluation</a:t>
            </a:r>
          </a:p>
        </p:txBody>
      </p:sp>
    </p:spTree>
    <p:extLst>
      <p:ext uri="{BB962C8B-B14F-4D97-AF65-F5344CB8AC3E}">
        <p14:creationId xmlns:p14="http://schemas.microsoft.com/office/powerpoint/2010/main" val="27071388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04D3591-083D-4B2F-728F-71A77523522F}"/>
              </a:ext>
            </a:extLst>
          </p:cNvPr>
          <p:cNvSpPr>
            <a:spLocks noGrp="1"/>
          </p:cNvSpPr>
          <p:nvPr>
            <p:ph idx="1"/>
          </p:nvPr>
        </p:nvSpPr>
        <p:spPr>
          <a:xfrm>
            <a:off x="457200" y="2564904"/>
            <a:ext cx="8229600" cy="2592288"/>
          </a:xfrm>
        </p:spPr>
        <p:txBody>
          <a:bodyPr>
            <a:normAutofit/>
          </a:bodyPr>
          <a:lstStyle/>
          <a:p>
            <a:pPr marL="0" indent="0" algn="ctr">
              <a:buNone/>
            </a:pPr>
            <a:r>
              <a:rPr lang="en-US" sz="2600" b="1" i="0" u="none" strike="noStrike" baseline="0" dirty="0">
                <a:solidFill>
                  <a:srgbClr val="000000"/>
                </a:solidFill>
                <a:latin typeface="Palatino Linotype" panose="02040502050505030304" pitchFamily="18" charset="0"/>
              </a:rPr>
              <a:t>In addition to melanoma, TIL therapy has shown significant clinical results in </a:t>
            </a:r>
            <a:r>
              <a:rPr lang="en-US" sz="2600" b="1" i="0" u="none" strike="noStrike" baseline="0" dirty="0">
                <a:solidFill>
                  <a:srgbClr val="0000FF"/>
                </a:solidFill>
                <a:latin typeface="Palatino Linotype" panose="02040502050505030304" pitchFamily="18" charset="0"/>
              </a:rPr>
              <a:t>cervical squamous cell carcinoma</a:t>
            </a:r>
            <a:r>
              <a:rPr lang="en-US" sz="2600" b="1" i="0" u="none" strike="noStrike" baseline="0" dirty="0">
                <a:solidFill>
                  <a:srgbClr val="000000"/>
                </a:solidFill>
                <a:latin typeface="Palatino Linotype" panose="02040502050505030304" pitchFamily="18" charset="0"/>
              </a:rPr>
              <a:t>, and </a:t>
            </a:r>
            <a:r>
              <a:rPr lang="en-US" sz="2600" b="1" i="0" u="none" strike="noStrike" baseline="0" dirty="0">
                <a:solidFill>
                  <a:srgbClr val="0000FF"/>
                </a:solidFill>
                <a:latin typeface="Palatino Linotype" panose="02040502050505030304" pitchFamily="18" charset="0"/>
              </a:rPr>
              <a:t>cholangiocarcinoma</a:t>
            </a:r>
            <a:r>
              <a:rPr lang="en-US" sz="2600" b="1" i="0" u="none" strike="noStrike" baseline="0" dirty="0">
                <a:solidFill>
                  <a:srgbClr val="000000"/>
                </a:solidFill>
                <a:latin typeface="Palatino Linotype" panose="02040502050505030304" pitchFamily="18" charset="0"/>
              </a:rPr>
              <a:t>, and its initial results in </a:t>
            </a:r>
            <a:r>
              <a:rPr lang="en-US" sz="2600" b="1" i="0" u="none" strike="noStrike" baseline="0" dirty="0">
                <a:solidFill>
                  <a:srgbClr val="0000FF"/>
                </a:solidFill>
                <a:latin typeface="Palatino Linotype" panose="02040502050505030304" pitchFamily="18" charset="0"/>
              </a:rPr>
              <a:t>non-small cell lung cancer, colorectal cancer</a:t>
            </a:r>
            <a:r>
              <a:rPr lang="en-US" sz="2600" b="1" i="0" u="none" strike="noStrike" baseline="0" dirty="0">
                <a:solidFill>
                  <a:srgbClr val="000000"/>
                </a:solidFill>
                <a:latin typeface="Palatino Linotype" panose="02040502050505030304" pitchFamily="18" charset="0"/>
              </a:rPr>
              <a:t>, and </a:t>
            </a:r>
            <a:r>
              <a:rPr lang="en-US" sz="2600" b="1" i="0" u="none" strike="noStrike" baseline="0" dirty="0">
                <a:solidFill>
                  <a:srgbClr val="0000FF"/>
                </a:solidFill>
                <a:latin typeface="Palatino Linotype" panose="02040502050505030304" pitchFamily="18" charset="0"/>
              </a:rPr>
              <a:t>breast cancer </a:t>
            </a:r>
            <a:r>
              <a:rPr lang="en-US" sz="2600" b="1" i="0" u="none" strike="noStrike" baseline="0" dirty="0">
                <a:solidFill>
                  <a:srgbClr val="000000"/>
                </a:solidFill>
                <a:latin typeface="Palatino Linotype" panose="02040502050505030304" pitchFamily="18" charset="0"/>
              </a:rPr>
              <a:t>also have been promising.</a:t>
            </a:r>
            <a:endParaRPr lang="en-US" sz="2600" b="1" dirty="0">
              <a:latin typeface="Palatino Linotype" panose="02040502050505030304" pitchFamily="18" charset="0"/>
            </a:endParaRPr>
          </a:p>
        </p:txBody>
      </p:sp>
    </p:spTree>
    <p:extLst>
      <p:ext uri="{BB962C8B-B14F-4D97-AF65-F5344CB8AC3E}">
        <p14:creationId xmlns:p14="http://schemas.microsoft.com/office/powerpoint/2010/main" val="32911467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7268C78-CB4A-6ECF-8922-EA0AD0F9EB3B}"/>
              </a:ext>
            </a:extLst>
          </p:cNvPr>
          <p:cNvSpPr>
            <a:spLocks noGrp="1"/>
          </p:cNvSpPr>
          <p:nvPr>
            <p:ph idx="1"/>
          </p:nvPr>
        </p:nvSpPr>
        <p:spPr>
          <a:xfrm>
            <a:off x="287524" y="836712"/>
            <a:ext cx="8676964" cy="5832648"/>
          </a:xfrm>
          <a:solidFill>
            <a:schemeClr val="accent3">
              <a:lumMod val="20000"/>
              <a:lumOff val="80000"/>
            </a:schemeClr>
          </a:solidFill>
        </p:spPr>
        <p:txBody>
          <a:bodyPr>
            <a:noAutofit/>
          </a:bodyPr>
          <a:lstStyle/>
          <a:p>
            <a:r>
              <a:rPr lang="en-US" sz="2000" b="1" dirty="0">
                <a:latin typeface="Palatino Linotype" panose="02040502050505030304" pitchFamily="18" charset="0"/>
              </a:rPr>
              <a:t>The number and functionality of TILs are two critical factors determining the success of TIL therapy. </a:t>
            </a:r>
          </a:p>
          <a:p>
            <a:endParaRPr lang="en-US" sz="500" b="1" dirty="0">
              <a:latin typeface="Palatino Linotype" panose="02040502050505030304" pitchFamily="18" charset="0"/>
            </a:endParaRPr>
          </a:p>
          <a:p>
            <a:r>
              <a:rPr lang="en-US" sz="2000" b="1" dirty="0">
                <a:latin typeface="Palatino Linotype" panose="02040502050505030304" pitchFamily="18" charset="0"/>
              </a:rPr>
              <a:t>Following tumor resection, only a part of the TILs can be isolated and expanded. For example, in melanoma about one third of the isolated TILs fail to expand.</a:t>
            </a:r>
          </a:p>
          <a:p>
            <a:endParaRPr lang="en-US" sz="500" b="1" dirty="0">
              <a:latin typeface="Palatino Linotype" panose="02040502050505030304" pitchFamily="18" charset="0"/>
            </a:endParaRPr>
          </a:p>
          <a:p>
            <a:r>
              <a:rPr lang="en-US" sz="2000" b="1" dirty="0">
                <a:latin typeface="Palatino Linotype" panose="02040502050505030304" pitchFamily="18" charset="0"/>
              </a:rPr>
              <a:t>The immunosuppressive mechanisms in the tumor microenvironment limit the TIL function. Thus, the exhaustion and dysfunction of TILs due to chronic stimulation during expansion and immunosuppressive tumor microenvironment and the limited applicability in hematological cancers.</a:t>
            </a:r>
          </a:p>
          <a:p>
            <a:endParaRPr lang="en-US" sz="500" b="1" dirty="0">
              <a:latin typeface="Palatino Linotype" panose="02040502050505030304" pitchFamily="18" charset="0"/>
            </a:endParaRPr>
          </a:p>
          <a:p>
            <a:r>
              <a:rPr lang="en-US" sz="2000" b="1" dirty="0">
                <a:latin typeface="Palatino Linotype" panose="02040502050505030304" pitchFamily="18" charset="0"/>
              </a:rPr>
              <a:t>The main advantage of TILs is the ability to specifically recognize tumor antigens, which is unfortunately also the disadvantage since most solid tumors don’t display such tumor antigens and those naturally occurring TILs fail to eliminate malignant cells.</a:t>
            </a:r>
          </a:p>
          <a:p>
            <a:endParaRPr lang="en-US" sz="500" b="1" dirty="0">
              <a:latin typeface="Palatino Linotype" panose="02040502050505030304" pitchFamily="18" charset="0"/>
            </a:endParaRPr>
          </a:p>
          <a:p>
            <a:r>
              <a:rPr lang="en-US" sz="2000" b="1" dirty="0">
                <a:latin typeface="Palatino Linotype" panose="02040502050505030304" pitchFamily="18" charset="0"/>
              </a:rPr>
              <a:t>The injection of high-dose IL-2 as a standard method to support the growth and activity of injected TILs has several adverse effects.</a:t>
            </a:r>
          </a:p>
        </p:txBody>
      </p:sp>
      <p:sp>
        <p:nvSpPr>
          <p:cNvPr id="7" name="TextBox 6">
            <a:extLst>
              <a:ext uri="{FF2B5EF4-FFF2-40B4-BE49-F238E27FC236}">
                <a16:creationId xmlns:a16="http://schemas.microsoft.com/office/drawing/2014/main" id="{E1B9B988-E502-2EC7-9029-0B0C759DF655}"/>
              </a:ext>
            </a:extLst>
          </p:cNvPr>
          <p:cNvSpPr txBox="1"/>
          <p:nvPr/>
        </p:nvSpPr>
        <p:spPr>
          <a:xfrm>
            <a:off x="1187624" y="44624"/>
            <a:ext cx="6552728" cy="630942"/>
          </a:xfrm>
          <a:prstGeom prst="rect">
            <a:avLst/>
          </a:prstGeom>
          <a:noFill/>
        </p:spPr>
        <p:txBody>
          <a:bodyPr wrap="square">
            <a:spAutoFit/>
          </a:bodyPr>
          <a:lstStyle/>
          <a:p>
            <a:pPr algn="ctr"/>
            <a:r>
              <a:rPr lang="en-US" sz="3500" b="1" dirty="0">
                <a:solidFill>
                  <a:srgbClr val="002060"/>
                </a:solidFill>
                <a:latin typeface="Palatino Linotype" panose="02040502050505030304" pitchFamily="18" charset="0"/>
              </a:rPr>
              <a:t>Limitations of </a:t>
            </a:r>
            <a:r>
              <a:rPr lang="sr-Latn-RS" sz="3500" b="1" dirty="0">
                <a:solidFill>
                  <a:srgbClr val="002060"/>
                </a:solidFill>
                <a:latin typeface="Palatino Linotype" panose="02040502050505030304" pitchFamily="18" charset="0"/>
              </a:rPr>
              <a:t>TIL therapy</a:t>
            </a:r>
            <a:endParaRPr lang="en-US" sz="3500" dirty="0"/>
          </a:p>
        </p:txBody>
      </p:sp>
    </p:spTree>
    <p:extLst>
      <p:ext uri="{BB962C8B-B14F-4D97-AF65-F5344CB8AC3E}">
        <p14:creationId xmlns:p14="http://schemas.microsoft.com/office/powerpoint/2010/main" val="9463363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0546C-B4F5-BD3B-B246-236D9FA5367B}"/>
              </a:ext>
            </a:extLst>
          </p:cNvPr>
          <p:cNvSpPr>
            <a:spLocks noGrp="1"/>
          </p:cNvSpPr>
          <p:nvPr>
            <p:ph type="title"/>
          </p:nvPr>
        </p:nvSpPr>
        <p:spPr>
          <a:xfrm>
            <a:off x="395536" y="44624"/>
            <a:ext cx="8229600" cy="648072"/>
          </a:xfrm>
        </p:spPr>
        <p:txBody>
          <a:bodyPr>
            <a:normAutofit/>
          </a:bodyPr>
          <a:lstStyle/>
          <a:p>
            <a:r>
              <a:rPr lang="en-US" sz="3500" b="1" dirty="0">
                <a:solidFill>
                  <a:srgbClr val="C00000"/>
                </a:solidFill>
                <a:latin typeface="Palatino Linotype" panose="02040502050505030304" pitchFamily="18" charset="0"/>
              </a:rPr>
              <a:t>Improved TIL therapy of tumor</a:t>
            </a:r>
            <a:endParaRPr lang="en-US" sz="3500" dirty="0"/>
          </a:p>
        </p:txBody>
      </p:sp>
      <p:sp>
        <p:nvSpPr>
          <p:cNvPr id="3" name="Content Placeholder 2">
            <a:extLst>
              <a:ext uri="{FF2B5EF4-FFF2-40B4-BE49-F238E27FC236}">
                <a16:creationId xmlns:a16="http://schemas.microsoft.com/office/drawing/2014/main" id="{AFCA73D1-5B30-BD62-9642-548AC27D37E3}"/>
              </a:ext>
            </a:extLst>
          </p:cNvPr>
          <p:cNvSpPr>
            <a:spLocks noGrp="1"/>
          </p:cNvSpPr>
          <p:nvPr>
            <p:ph idx="1"/>
          </p:nvPr>
        </p:nvSpPr>
        <p:spPr>
          <a:xfrm>
            <a:off x="215516" y="829888"/>
            <a:ext cx="8712968" cy="2520280"/>
          </a:xfrm>
        </p:spPr>
        <p:txBody>
          <a:bodyPr>
            <a:normAutofit fontScale="62500" lnSpcReduction="20000"/>
          </a:bodyPr>
          <a:lstStyle/>
          <a:p>
            <a:pPr marL="0" indent="0">
              <a:buNone/>
            </a:pPr>
            <a:r>
              <a:rPr lang="en-US" sz="3200" b="1" dirty="0">
                <a:latin typeface="Palatino Linotype" panose="02040502050505030304" pitchFamily="18" charset="0"/>
              </a:rPr>
              <a:t>There are several potential strategies to improve the clinical effects of TIL cells: </a:t>
            </a:r>
            <a:r>
              <a:rPr lang="en-US" sz="3200" b="1" dirty="0">
                <a:solidFill>
                  <a:srgbClr val="0000FF"/>
                </a:solidFill>
                <a:latin typeface="Palatino Linotype" panose="02040502050505030304" pitchFamily="18" charset="0"/>
              </a:rPr>
              <a:t>(A)</a:t>
            </a:r>
            <a:r>
              <a:rPr lang="en-US" sz="3200" b="1" dirty="0">
                <a:latin typeface="Palatino Linotype" panose="02040502050505030304" pitchFamily="18" charset="0"/>
              </a:rPr>
              <a:t> combination of TILs with BRAF inhibitor</a:t>
            </a:r>
            <a:r>
              <a:rPr lang="sr-Latn-RS" sz="3200" b="1" dirty="0">
                <a:latin typeface="Palatino Linotype" panose="02040502050505030304" pitchFamily="18" charset="0"/>
              </a:rPr>
              <a:t>-</a:t>
            </a:r>
            <a:r>
              <a:rPr lang="en-US" sz="3200" b="1" dirty="0">
                <a:latin typeface="Palatino Linotype" panose="02040502050505030304" pitchFamily="18" charset="0"/>
              </a:rPr>
              <a:t> BRAF inhibitor can reduce immunosuppressive signals and facilitate tumor infiltration of lymphocytes;</a:t>
            </a:r>
            <a:r>
              <a:rPr lang="sr-Latn-RS" sz="3200" b="1" dirty="0">
                <a:latin typeface="Palatino Linotype" panose="02040502050505030304" pitchFamily="18" charset="0"/>
              </a:rPr>
              <a:t> </a:t>
            </a:r>
            <a:r>
              <a:rPr lang="sr-Latn-RS" sz="3200" b="1" dirty="0">
                <a:solidFill>
                  <a:srgbClr val="0000FF"/>
                </a:solidFill>
                <a:latin typeface="Palatino Linotype" panose="02040502050505030304" pitchFamily="18" charset="0"/>
              </a:rPr>
              <a:t>(B)</a:t>
            </a:r>
            <a:r>
              <a:rPr lang="en-US" sz="3200" b="1" dirty="0">
                <a:latin typeface="Palatino Linotype" panose="02040502050505030304" pitchFamily="18" charset="0"/>
              </a:rPr>
              <a:t> TIL cells</a:t>
            </a:r>
            <a:r>
              <a:rPr lang="sr-Latn-RS" sz="3200" b="1" dirty="0">
                <a:latin typeface="Palatino Linotype" panose="02040502050505030304" pitchFamily="18" charset="0"/>
              </a:rPr>
              <a:t> combined with </a:t>
            </a:r>
            <a:r>
              <a:rPr lang="en-US" sz="3200" b="1" dirty="0">
                <a:latin typeface="Palatino Linotype" panose="02040502050505030304" pitchFamily="18" charset="0"/>
              </a:rPr>
              <a:t>dendritic cell-based </a:t>
            </a:r>
            <a:r>
              <a:rPr lang="sr-Latn-RS" sz="3200" b="1" dirty="0">
                <a:latin typeface="Palatino Linotype" panose="02040502050505030304" pitchFamily="18" charset="0"/>
              </a:rPr>
              <a:t>vac</a:t>
            </a:r>
            <a:r>
              <a:rPr lang="en-US" sz="3200" b="1" dirty="0">
                <a:latin typeface="Palatino Linotype" panose="02040502050505030304" pitchFamily="18" charset="0"/>
              </a:rPr>
              <a:t>cines</a:t>
            </a:r>
            <a:r>
              <a:rPr lang="sr-Latn-RS" sz="3200" b="1" dirty="0">
                <a:latin typeface="Palatino Linotype" panose="02040502050505030304" pitchFamily="18" charset="0"/>
              </a:rPr>
              <a:t>. </a:t>
            </a:r>
            <a:r>
              <a:rPr lang="en-US" sz="3200" b="1" dirty="0">
                <a:latin typeface="Palatino Linotype" panose="02040502050505030304" pitchFamily="18" charset="0"/>
              </a:rPr>
              <a:t>DCs are first stimulated by tumor‐specific antigens, resulting in effective tumor‐ specific activation of TILs;</a:t>
            </a:r>
            <a:r>
              <a:rPr lang="sr-Latn-RS" sz="3200" b="1" dirty="0">
                <a:latin typeface="Palatino Linotype" panose="02040502050505030304" pitchFamily="18" charset="0"/>
              </a:rPr>
              <a:t> </a:t>
            </a:r>
            <a:r>
              <a:rPr lang="en-US" b="1" dirty="0">
                <a:solidFill>
                  <a:srgbClr val="0000FF"/>
                </a:solidFill>
                <a:latin typeface="Palatino Linotype" panose="02040502050505030304" pitchFamily="18" charset="0"/>
              </a:rPr>
              <a:t>(C,D)</a:t>
            </a:r>
            <a:r>
              <a:rPr lang="en-US" sz="3200" b="1" dirty="0">
                <a:latin typeface="Palatino Linotype" panose="02040502050505030304" pitchFamily="18" charset="0"/>
              </a:rPr>
              <a:t> TILs and immune checkpoint inhibitors. PD‐L1 or PD‐1 blockers may prevent the interaction of PD‐1 and PDL‐1 between TILs and tumor cells; and blocking CTLA‐4, that all allows T cell killing of tumor cells.</a:t>
            </a:r>
            <a:endParaRPr lang="en-US" dirty="0"/>
          </a:p>
        </p:txBody>
      </p:sp>
      <p:pic>
        <p:nvPicPr>
          <p:cNvPr id="5" name="Picture 4">
            <a:extLst>
              <a:ext uri="{FF2B5EF4-FFF2-40B4-BE49-F238E27FC236}">
                <a16:creationId xmlns:a16="http://schemas.microsoft.com/office/drawing/2014/main" id="{2ABFAC89-EBE0-2224-CADD-C5A8048D66A6}"/>
              </a:ext>
            </a:extLst>
          </p:cNvPr>
          <p:cNvPicPr>
            <a:picLocks noChangeAspect="1"/>
          </p:cNvPicPr>
          <p:nvPr/>
        </p:nvPicPr>
        <p:blipFill>
          <a:blip r:embed="rId2"/>
          <a:stretch>
            <a:fillRect/>
          </a:stretch>
        </p:blipFill>
        <p:spPr>
          <a:xfrm>
            <a:off x="971600" y="3140968"/>
            <a:ext cx="6129581" cy="3490030"/>
          </a:xfrm>
          <a:prstGeom prst="rect">
            <a:avLst/>
          </a:prstGeom>
        </p:spPr>
      </p:pic>
      <p:sp>
        <p:nvSpPr>
          <p:cNvPr id="7" name="TextBox 6">
            <a:extLst>
              <a:ext uri="{FF2B5EF4-FFF2-40B4-BE49-F238E27FC236}">
                <a16:creationId xmlns:a16="http://schemas.microsoft.com/office/drawing/2014/main" id="{B7BF7C67-E7F2-C89B-A39F-E163A237AAFB}"/>
              </a:ext>
            </a:extLst>
          </p:cNvPr>
          <p:cNvSpPr txBox="1"/>
          <p:nvPr/>
        </p:nvSpPr>
        <p:spPr>
          <a:xfrm>
            <a:off x="4510336" y="6630998"/>
            <a:ext cx="4499992" cy="288032"/>
          </a:xfrm>
          <a:prstGeom prst="rect">
            <a:avLst/>
          </a:prstGeom>
          <a:noFill/>
        </p:spPr>
        <p:txBody>
          <a:bodyPr wrap="square">
            <a:spAutoFit/>
          </a:bodyPr>
          <a:lstStyle/>
          <a:p>
            <a:pPr algn="r"/>
            <a:r>
              <a:rPr lang="en-US" sz="1200" dirty="0">
                <a:latin typeface="Palatino Linotype" panose="02040502050505030304" pitchFamily="18" charset="0"/>
              </a:rPr>
              <a:t>Zhao Y, et al. Cancers (Basel). 2022;14(17):4160.  </a:t>
            </a:r>
          </a:p>
        </p:txBody>
      </p:sp>
    </p:spTree>
    <p:extLst>
      <p:ext uri="{BB962C8B-B14F-4D97-AF65-F5344CB8AC3E}">
        <p14:creationId xmlns:p14="http://schemas.microsoft.com/office/powerpoint/2010/main" val="4113037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DF0786-E82F-DDB3-242D-5476943614D2}"/>
              </a:ext>
            </a:extLst>
          </p:cNvPr>
          <p:cNvSpPr>
            <a:spLocks noGrp="1"/>
          </p:cNvSpPr>
          <p:nvPr>
            <p:ph idx="1"/>
          </p:nvPr>
        </p:nvSpPr>
        <p:spPr>
          <a:xfrm>
            <a:off x="359532" y="1412776"/>
            <a:ext cx="8424936" cy="4572508"/>
          </a:xfrm>
        </p:spPr>
        <p:txBody>
          <a:bodyPr>
            <a:normAutofit fontScale="85000" lnSpcReduction="20000"/>
          </a:bodyPr>
          <a:lstStyle/>
          <a:p>
            <a:pPr marL="0" indent="0" algn="ctr">
              <a:buNone/>
            </a:pPr>
            <a:r>
              <a:rPr lang="en-US" b="1" dirty="0">
                <a:solidFill>
                  <a:srgbClr val="002060"/>
                </a:solidFill>
                <a:latin typeface="Palatino Linotype" panose="02040502050505030304" pitchFamily="18" charset="0"/>
              </a:rPr>
              <a:t>The specificity and cytotoxicity of T cells, NK cells or CIK cells towards tumor-specific or associated target antigens also can successfully enhanced by </a:t>
            </a:r>
            <a:r>
              <a:rPr lang="en-US" b="1" dirty="0">
                <a:solidFill>
                  <a:srgbClr val="0000FF"/>
                </a:solidFill>
                <a:latin typeface="Palatino Linotype" panose="02040502050505030304" pitchFamily="18" charset="0"/>
              </a:rPr>
              <a:t>genetic engineering of the immune cells </a:t>
            </a:r>
          </a:p>
          <a:p>
            <a:pPr marL="0" indent="0" algn="ctr">
              <a:buNone/>
            </a:pPr>
            <a:r>
              <a:rPr lang="en-US" b="1" dirty="0">
                <a:solidFill>
                  <a:srgbClr val="002060"/>
                </a:solidFill>
                <a:latin typeface="Palatino Linotype" panose="02040502050505030304" pitchFamily="18" charset="0"/>
              </a:rPr>
              <a:t>such as </a:t>
            </a:r>
            <a:r>
              <a:rPr lang="en-US" b="1" dirty="0">
                <a:solidFill>
                  <a:srgbClr val="C00000"/>
                </a:solidFill>
                <a:latin typeface="Palatino Linotype" panose="02040502050505030304" pitchFamily="18" charset="0"/>
              </a:rPr>
              <a:t>expression a chimeric antigen receptor (CAR).</a:t>
            </a:r>
          </a:p>
          <a:p>
            <a:pPr marL="0" indent="0" algn="ctr">
              <a:buNone/>
            </a:pPr>
            <a:endParaRPr lang="en-US" b="1" dirty="0">
              <a:solidFill>
                <a:srgbClr val="C00000"/>
              </a:solidFill>
              <a:latin typeface="Palatino Linotype" panose="02040502050505030304" pitchFamily="18" charset="0"/>
            </a:endParaRPr>
          </a:p>
          <a:p>
            <a:pPr marL="0" indent="0" algn="ctr">
              <a:buNone/>
            </a:pPr>
            <a:r>
              <a:rPr lang="en-US" b="1" dirty="0">
                <a:solidFill>
                  <a:srgbClr val="002060"/>
                </a:solidFill>
                <a:latin typeface="Palatino Linotype" panose="02040502050505030304" pitchFamily="18" charset="0"/>
              </a:rPr>
              <a:t>Actually, in parallel to TIL-based immunotherapy, the characterization of TCR heterodimers recognizing tumor antigens and the development of  CARs were are the next steps for </a:t>
            </a:r>
            <a:r>
              <a:rPr lang="en-US" b="1" dirty="0">
                <a:solidFill>
                  <a:srgbClr val="C00000"/>
                </a:solidFill>
                <a:latin typeface="Palatino Linotype" panose="02040502050505030304" pitchFamily="18" charset="0"/>
              </a:rPr>
              <a:t>tumor-targeting with genetically engineered T lymphocytes.</a:t>
            </a:r>
          </a:p>
          <a:p>
            <a:pPr marL="0" indent="0" algn="ctr">
              <a:buNone/>
            </a:pPr>
            <a:endParaRPr lang="en-US" b="1" dirty="0">
              <a:solidFill>
                <a:srgbClr val="C00000"/>
              </a:solidFill>
              <a:latin typeface="Palatino Linotype" panose="02040502050505030304" pitchFamily="18" charset="0"/>
            </a:endParaRPr>
          </a:p>
        </p:txBody>
      </p:sp>
    </p:spTree>
    <p:extLst>
      <p:ext uri="{BB962C8B-B14F-4D97-AF65-F5344CB8AC3E}">
        <p14:creationId xmlns:p14="http://schemas.microsoft.com/office/powerpoint/2010/main" val="16668744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88B02-97DC-3061-363B-9D26AAAF628A}"/>
              </a:ext>
            </a:extLst>
          </p:cNvPr>
          <p:cNvSpPr>
            <a:spLocks noGrp="1"/>
          </p:cNvSpPr>
          <p:nvPr>
            <p:ph type="title"/>
          </p:nvPr>
        </p:nvSpPr>
        <p:spPr>
          <a:xfrm>
            <a:off x="194071" y="0"/>
            <a:ext cx="8784976" cy="676375"/>
          </a:xfrm>
        </p:spPr>
        <p:txBody>
          <a:bodyPr>
            <a:normAutofit/>
          </a:bodyPr>
          <a:lstStyle/>
          <a:p>
            <a:r>
              <a:rPr lang="en-US" sz="2800" b="1" dirty="0">
                <a:solidFill>
                  <a:srgbClr val="C00000"/>
                </a:solidFill>
                <a:latin typeface="Palatino Linotype" panose="02040502050505030304" pitchFamily="18" charset="0"/>
              </a:rPr>
              <a:t>CAR T cell therapy</a:t>
            </a:r>
          </a:p>
        </p:txBody>
      </p:sp>
      <p:sp>
        <p:nvSpPr>
          <p:cNvPr id="3" name="Content Placeholder 2">
            <a:extLst>
              <a:ext uri="{FF2B5EF4-FFF2-40B4-BE49-F238E27FC236}">
                <a16:creationId xmlns:a16="http://schemas.microsoft.com/office/drawing/2014/main" id="{A0D34106-9189-028F-B4CE-DE405100E3E7}"/>
              </a:ext>
            </a:extLst>
          </p:cNvPr>
          <p:cNvSpPr>
            <a:spLocks noGrp="1"/>
          </p:cNvSpPr>
          <p:nvPr>
            <p:ph idx="1"/>
          </p:nvPr>
        </p:nvSpPr>
        <p:spPr>
          <a:xfrm>
            <a:off x="251521" y="1052735"/>
            <a:ext cx="8571916" cy="3384377"/>
          </a:xfrm>
        </p:spPr>
        <p:txBody>
          <a:bodyPr>
            <a:normAutofit/>
          </a:bodyPr>
          <a:lstStyle/>
          <a:p>
            <a:pPr marL="0" indent="0" algn="r">
              <a:buNone/>
            </a:pPr>
            <a:r>
              <a:rPr lang="en-US" sz="2100" b="1" dirty="0">
                <a:latin typeface="Palatino Linotype" panose="02040502050505030304" pitchFamily="18" charset="0"/>
              </a:rPr>
              <a:t>CAR T cells are T lymphocytes genetically modified with an appropriate DNA construct, which endows them with </a:t>
            </a:r>
            <a:r>
              <a:rPr lang="en-US" sz="2100" b="1" dirty="0">
                <a:solidFill>
                  <a:srgbClr val="00B050"/>
                </a:solidFill>
                <a:latin typeface="Palatino Linotype" panose="02040502050505030304" pitchFamily="18" charset="0"/>
              </a:rPr>
              <a:t>expression of a CAR</a:t>
            </a:r>
            <a:r>
              <a:rPr lang="en-US" sz="2100" b="1" dirty="0">
                <a:latin typeface="Palatino Linotype" panose="02040502050505030304" pitchFamily="18" charset="0"/>
              </a:rPr>
              <a:t>, a </a:t>
            </a:r>
            <a:r>
              <a:rPr lang="en-US" sz="2100" b="1" dirty="0">
                <a:solidFill>
                  <a:srgbClr val="00B050"/>
                </a:solidFill>
                <a:latin typeface="Palatino Linotype" panose="02040502050505030304" pitchFamily="18" charset="0"/>
              </a:rPr>
              <a:t>fusion protein </a:t>
            </a:r>
            <a:r>
              <a:rPr lang="en-US" sz="2100" b="1" dirty="0">
                <a:latin typeface="Palatino Linotype" panose="02040502050505030304" pitchFamily="18" charset="0"/>
              </a:rPr>
              <a:t>between a </a:t>
            </a:r>
            <a:r>
              <a:rPr lang="en-US" sz="2100" b="1" dirty="0">
                <a:solidFill>
                  <a:srgbClr val="0000FF"/>
                </a:solidFill>
                <a:latin typeface="Palatino Linotype" panose="02040502050505030304" pitchFamily="18" charset="0"/>
              </a:rPr>
              <a:t>ligand-specific recognition domain, often an antibody-like structure</a:t>
            </a:r>
            <a:r>
              <a:rPr lang="en-US" sz="2100" b="1" dirty="0">
                <a:latin typeface="Palatino Linotype" panose="02040502050505030304" pitchFamily="18" charset="0"/>
              </a:rPr>
              <a:t>, and the </a:t>
            </a:r>
            <a:r>
              <a:rPr lang="en-US" sz="2100" b="1" dirty="0">
                <a:solidFill>
                  <a:srgbClr val="0000FF"/>
                </a:solidFill>
                <a:latin typeface="Palatino Linotype" panose="02040502050505030304" pitchFamily="18" charset="0"/>
              </a:rPr>
              <a:t>activating signaling domain of the T cell receptor</a:t>
            </a:r>
            <a:r>
              <a:rPr lang="en-US" sz="2100" b="1" dirty="0">
                <a:latin typeface="Palatino Linotype" panose="02040502050505030304" pitchFamily="18" charset="0"/>
              </a:rPr>
              <a:t>. </a:t>
            </a:r>
          </a:p>
          <a:p>
            <a:pPr marL="0" indent="0" algn="r">
              <a:buNone/>
            </a:pPr>
            <a:endParaRPr lang="en-US" sz="2100" b="1" dirty="0">
              <a:latin typeface="Palatino Linotype" panose="02040502050505030304" pitchFamily="18" charset="0"/>
            </a:endParaRPr>
          </a:p>
          <a:p>
            <a:pPr marL="0" indent="0" algn="r">
              <a:buNone/>
            </a:pPr>
            <a:r>
              <a:rPr lang="en-US" sz="2100" b="1" dirty="0">
                <a:latin typeface="Palatino Linotype" panose="02040502050505030304" pitchFamily="18" charset="0"/>
              </a:rPr>
              <a:t>Through this genetic enhancement, CAR T cells are engineered from a cancer patient’s own lymphocytes to better target and kill their cancer cells.</a:t>
            </a:r>
          </a:p>
        </p:txBody>
      </p:sp>
      <p:pic>
        <p:nvPicPr>
          <p:cNvPr id="5" name="Picture 4">
            <a:extLst>
              <a:ext uri="{FF2B5EF4-FFF2-40B4-BE49-F238E27FC236}">
                <a16:creationId xmlns:a16="http://schemas.microsoft.com/office/drawing/2014/main" id="{9A02B6E0-C1A0-B880-98E9-B097EC52025C}"/>
              </a:ext>
            </a:extLst>
          </p:cNvPr>
          <p:cNvPicPr>
            <a:picLocks noChangeAspect="1"/>
          </p:cNvPicPr>
          <p:nvPr/>
        </p:nvPicPr>
        <p:blipFill>
          <a:blip r:embed="rId2"/>
          <a:stretch>
            <a:fillRect/>
          </a:stretch>
        </p:blipFill>
        <p:spPr>
          <a:xfrm>
            <a:off x="349681" y="4078300"/>
            <a:ext cx="8473756" cy="2521484"/>
          </a:xfrm>
          <a:prstGeom prst="rect">
            <a:avLst/>
          </a:prstGeom>
        </p:spPr>
      </p:pic>
      <p:sp>
        <p:nvSpPr>
          <p:cNvPr id="6" name="TextBox 5">
            <a:extLst>
              <a:ext uri="{FF2B5EF4-FFF2-40B4-BE49-F238E27FC236}">
                <a16:creationId xmlns:a16="http://schemas.microsoft.com/office/drawing/2014/main" id="{DBD26EBF-1ECF-FA30-D6CF-0083AC0E4F91}"/>
              </a:ext>
            </a:extLst>
          </p:cNvPr>
          <p:cNvSpPr txBox="1"/>
          <p:nvPr/>
        </p:nvSpPr>
        <p:spPr>
          <a:xfrm>
            <a:off x="3923928" y="6598556"/>
            <a:ext cx="4899509" cy="276999"/>
          </a:xfrm>
          <a:prstGeom prst="rect">
            <a:avLst/>
          </a:prstGeom>
          <a:noFill/>
        </p:spPr>
        <p:txBody>
          <a:bodyPr wrap="square">
            <a:spAutoFit/>
          </a:bodyPr>
          <a:lstStyle/>
          <a:p>
            <a:pPr algn="r"/>
            <a:r>
              <a:rPr lang="en-US" sz="1200" dirty="0">
                <a:latin typeface="Palatino Linotype" panose="02040502050505030304" pitchFamily="18" charset="0"/>
              </a:rPr>
              <a:t>Modified from Wendel P et al. Cancers (Basel) 2021;13(6):1481</a:t>
            </a:r>
            <a:endParaRPr lang="en-US" sz="1200" dirty="0"/>
          </a:p>
        </p:txBody>
      </p:sp>
    </p:spTree>
    <p:extLst>
      <p:ext uri="{BB962C8B-B14F-4D97-AF65-F5344CB8AC3E}">
        <p14:creationId xmlns:p14="http://schemas.microsoft.com/office/powerpoint/2010/main" val="1254062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3A630F8-7788-7E64-328F-1BE7350EA1E3}"/>
              </a:ext>
            </a:extLst>
          </p:cNvPr>
          <p:cNvSpPr>
            <a:spLocks noGrp="1"/>
          </p:cNvSpPr>
          <p:nvPr>
            <p:ph idx="1"/>
          </p:nvPr>
        </p:nvSpPr>
        <p:spPr>
          <a:xfrm>
            <a:off x="215516" y="116632"/>
            <a:ext cx="8712968" cy="2592288"/>
          </a:xfrm>
        </p:spPr>
        <p:txBody>
          <a:bodyPr>
            <a:normAutofit/>
          </a:bodyPr>
          <a:lstStyle/>
          <a:p>
            <a:pPr marL="0" indent="0">
              <a:buNone/>
            </a:pPr>
            <a:r>
              <a:rPr lang="en-US" sz="2100" b="1" dirty="0">
                <a:latin typeface="Palatino Linotype" panose="02040502050505030304" pitchFamily="18" charset="0"/>
              </a:rPr>
              <a:t>CARs are mainly composed of an extracellular antigen recognition domain, a hinge and transmembrane domain, and an intracellular signal transduction domain. </a:t>
            </a:r>
          </a:p>
          <a:p>
            <a:pPr marL="0" indent="0">
              <a:buNone/>
            </a:pPr>
            <a:r>
              <a:rPr lang="en-US" sz="2100" b="1" dirty="0">
                <a:solidFill>
                  <a:srgbClr val="C00000"/>
                </a:solidFill>
                <a:latin typeface="Palatino Linotype" panose="02040502050505030304" pitchFamily="18" charset="0"/>
              </a:rPr>
              <a:t>The extracellular domain</a:t>
            </a:r>
            <a:r>
              <a:rPr lang="en-US" sz="2100" b="1" dirty="0">
                <a:latin typeface="Palatino Linotype" panose="02040502050505030304" pitchFamily="18" charset="0"/>
              </a:rPr>
              <a:t>, a </a:t>
            </a:r>
            <a:r>
              <a:rPr lang="en-US" sz="2100" b="1" dirty="0">
                <a:solidFill>
                  <a:srgbClr val="0000FF"/>
                </a:solidFill>
                <a:latin typeface="Palatino Linotype" panose="02040502050505030304" pitchFamily="18" charset="0"/>
              </a:rPr>
              <a:t>single-chain variable fragment (</a:t>
            </a:r>
            <a:r>
              <a:rPr lang="en-US" sz="2100" b="1" dirty="0" err="1">
                <a:solidFill>
                  <a:srgbClr val="0000FF"/>
                </a:solidFill>
                <a:latin typeface="Palatino Linotype" panose="02040502050505030304" pitchFamily="18" charset="0"/>
              </a:rPr>
              <a:t>scFv</a:t>
            </a:r>
            <a:r>
              <a:rPr lang="en-US" sz="2100" b="1" dirty="0">
                <a:solidFill>
                  <a:srgbClr val="0000FF"/>
                </a:solidFill>
                <a:latin typeface="Palatino Linotype" panose="02040502050505030304" pitchFamily="18" charset="0"/>
              </a:rPr>
              <a:t>) </a:t>
            </a:r>
            <a:r>
              <a:rPr lang="en-US" sz="2100" b="1" dirty="0">
                <a:latin typeface="Palatino Linotype" panose="02040502050505030304" pitchFamily="18" charset="0"/>
              </a:rPr>
              <a:t>from a monoclonal antibody, </a:t>
            </a:r>
            <a:r>
              <a:rPr lang="en-US" sz="2100" b="1" dirty="0">
                <a:solidFill>
                  <a:srgbClr val="0000FF"/>
                </a:solidFill>
                <a:latin typeface="Palatino Linotype" panose="02040502050505030304" pitchFamily="18" charset="0"/>
              </a:rPr>
              <a:t>is able to specifically recognize tumor antigens</a:t>
            </a:r>
            <a:r>
              <a:rPr lang="en-US" sz="2100" b="1" dirty="0">
                <a:latin typeface="Palatino Linotype" panose="02040502050505030304" pitchFamily="18" charset="0"/>
              </a:rPr>
              <a:t>. Once tumor antigen are identified by </a:t>
            </a:r>
            <a:r>
              <a:rPr lang="en-US" sz="2100" b="1" dirty="0" err="1">
                <a:latin typeface="Palatino Linotype" panose="02040502050505030304" pitchFamily="18" charset="0"/>
              </a:rPr>
              <a:t>scFv</a:t>
            </a:r>
            <a:r>
              <a:rPr lang="en-US" sz="2100" b="1" dirty="0">
                <a:latin typeface="Palatino Linotype" panose="02040502050505030304" pitchFamily="18" charset="0"/>
              </a:rPr>
              <a:t>, CAR-T cells are activated and transmit activation signals to the intracellular domain. </a:t>
            </a:r>
          </a:p>
        </p:txBody>
      </p:sp>
      <p:pic>
        <p:nvPicPr>
          <p:cNvPr id="2050" name="Picture 2">
            <a:extLst>
              <a:ext uri="{FF2B5EF4-FFF2-40B4-BE49-F238E27FC236}">
                <a16:creationId xmlns:a16="http://schemas.microsoft.com/office/drawing/2014/main" id="{90E054E0-93F5-898D-F615-094F741040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2564904"/>
            <a:ext cx="6624736" cy="406879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C3D9DEC-F6A4-A0D6-219E-6461EEA59233}"/>
              </a:ext>
            </a:extLst>
          </p:cNvPr>
          <p:cNvSpPr txBox="1"/>
          <p:nvPr/>
        </p:nvSpPr>
        <p:spPr>
          <a:xfrm>
            <a:off x="467544" y="6625186"/>
            <a:ext cx="3307614" cy="276999"/>
          </a:xfrm>
          <a:prstGeom prst="rect">
            <a:avLst/>
          </a:prstGeom>
          <a:noFill/>
        </p:spPr>
        <p:txBody>
          <a:bodyPr wrap="square">
            <a:spAutoFit/>
          </a:bodyPr>
          <a:lstStyle/>
          <a:p>
            <a:pPr algn="r"/>
            <a:r>
              <a:rPr lang="en-US" sz="1200" b="1" i="0" dirty="0">
                <a:solidFill>
                  <a:srgbClr val="212121"/>
                </a:solidFill>
                <a:effectLst/>
                <a:latin typeface="Palatino Linotype" panose="02040502050505030304" pitchFamily="18" charset="0"/>
              </a:rPr>
              <a:t>Chen L, et al. Front Immunol 2022;13:871661.</a:t>
            </a:r>
            <a:endParaRPr lang="en-US" sz="1200" b="1" dirty="0">
              <a:latin typeface="Palatino Linotype" panose="02040502050505030304" pitchFamily="18" charset="0"/>
            </a:endParaRPr>
          </a:p>
        </p:txBody>
      </p:sp>
    </p:spTree>
    <p:extLst>
      <p:ext uri="{BB962C8B-B14F-4D97-AF65-F5344CB8AC3E}">
        <p14:creationId xmlns:p14="http://schemas.microsoft.com/office/powerpoint/2010/main" val="14802675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3A630F8-7788-7E64-328F-1BE7350EA1E3}"/>
              </a:ext>
            </a:extLst>
          </p:cNvPr>
          <p:cNvSpPr>
            <a:spLocks noGrp="1"/>
          </p:cNvSpPr>
          <p:nvPr>
            <p:ph idx="1"/>
          </p:nvPr>
        </p:nvSpPr>
        <p:spPr>
          <a:xfrm>
            <a:off x="251520" y="188640"/>
            <a:ext cx="8928992" cy="3960440"/>
          </a:xfrm>
        </p:spPr>
        <p:txBody>
          <a:bodyPr>
            <a:normAutofit/>
          </a:bodyPr>
          <a:lstStyle/>
          <a:p>
            <a:pPr marL="0" indent="0">
              <a:buNone/>
            </a:pPr>
            <a:r>
              <a:rPr lang="en-US" sz="2200" b="1" dirty="0">
                <a:latin typeface="Palatino Linotype" panose="02040502050505030304" pitchFamily="18" charset="0"/>
              </a:rPr>
              <a:t>The </a:t>
            </a:r>
            <a:r>
              <a:rPr lang="en-US" sz="2200" b="1" dirty="0">
                <a:solidFill>
                  <a:srgbClr val="C00000"/>
                </a:solidFill>
                <a:latin typeface="Palatino Linotype" panose="02040502050505030304" pitchFamily="18" charset="0"/>
              </a:rPr>
              <a:t>hinge</a:t>
            </a:r>
            <a:r>
              <a:rPr lang="en-US" sz="2200" b="1" dirty="0">
                <a:latin typeface="Palatino Linotype" panose="02040502050505030304" pitchFamily="18" charset="0"/>
              </a:rPr>
              <a:t> and </a:t>
            </a:r>
            <a:r>
              <a:rPr lang="en-US" sz="2200" b="1" dirty="0">
                <a:solidFill>
                  <a:srgbClr val="C00000"/>
                </a:solidFill>
                <a:latin typeface="Palatino Linotype" panose="02040502050505030304" pitchFamily="18" charset="0"/>
              </a:rPr>
              <a:t>transmembrane structural domains </a:t>
            </a:r>
            <a:r>
              <a:rPr lang="en-US" sz="2200" b="1" dirty="0">
                <a:latin typeface="Palatino Linotype" panose="02040502050505030304" pitchFamily="18" charset="0"/>
              </a:rPr>
              <a:t>serve to connect the extracellular and intracellular structural domains therefore leads to the CAR-T cell activation. The </a:t>
            </a:r>
            <a:r>
              <a:rPr lang="en-US" sz="2200" b="1" dirty="0">
                <a:solidFill>
                  <a:srgbClr val="C00000"/>
                </a:solidFill>
                <a:latin typeface="Palatino Linotype" panose="02040502050505030304" pitchFamily="18" charset="0"/>
              </a:rPr>
              <a:t>intracellular signal transduction structural domain </a:t>
            </a:r>
            <a:r>
              <a:rPr lang="en-US" sz="2200" b="1" dirty="0">
                <a:latin typeface="Palatino Linotype" panose="02040502050505030304" pitchFamily="18" charset="0"/>
              </a:rPr>
              <a:t>mainly consists of the </a:t>
            </a:r>
            <a:r>
              <a:rPr lang="en-US" sz="2200" b="1" dirty="0">
                <a:solidFill>
                  <a:srgbClr val="0000FF"/>
                </a:solidFill>
                <a:latin typeface="Palatino Linotype" panose="02040502050505030304" pitchFamily="18" charset="0"/>
              </a:rPr>
              <a:t>stimulatory factor CD3ζ chain</a:t>
            </a:r>
            <a:r>
              <a:rPr lang="en-US" sz="2200" b="1" dirty="0">
                <a:latin typeface="Palatino Linotype" panose="02040502050505030304" pitchFamily="18" charset="0"/>
              </a:rPr>
              <a:t> and is </a:t>
            </a:r>
            <a:r>
              <a:rPr lang="en-US" sz="2200" b="1" dirty="0">
                <a:solidFill>
                  <a:srgbClr val="0000FF"/>
                </a:solidFill>
                <a:latin typeface="Palatino Linotype" panose="02040502050505030304" pitchFamily="18" charset="0"/>
              </a:rPr>
              <a:t>often combined with</a:t>
            </a:r>
            <a:r>
              <a:rPr lang="en-US" sz="2200" b="1" dirty="0">
                <a:latin typeface="Palatino Linotype" panose="02040502050505030304" pitchFamily="18" charset="0"/>
              </a:rPr>
              <a:t> other </a:t>
            </a:r>
            <a:r>
              <a:rPr lang="en-US" sz="2200" b="1" dirty="0">
                <a:solidFill>
                  <a:srgbClr val="0000FF"/>
                </a:solidFill>
                <a:latin typeface="Palatino Linotype" panose="02040502050505030304" pitchFamily="18" charset="0"/>
              </a:rPr>
              <a:t>costimulatory molecules</a:t>
            </a:r>
            <a:r>
              <a:rPr lang="en-US" sz="2200" b="1" dirty="0">
                <a:latin typeface="Palatino Linotype" panose="02040502050505030304" pitchFamily="18" charset="0"/>
              </a:rPr>
              <a:t>, activating T cell function.</a:t>
            </a:r>
          </a:p>
        </p:txBody>
      </p:sp>
      <p:pic>
        <p:nvPicPr>
          <p:cNvPr id="2050" name="Picture 2">
            <a:extLst>
              <a:ext uri="{FF2B5EF4-FFF2-40B4-BE49-F238E27FC236}">
                <a16:creationId xmlns:a16="http://schemas.microsoft.com/office/drawing/2014/main" id="{90E054E0-93F5-898D-F615-094F741040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6898" y="2492896"/>
            <a:ext cx="7238235" cy="428301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E20BD68-AD07-B1C9-0A83-2B5AC3A910C6}"/>
              </a:ext>
            </a:extLst>
          </p:cNvPr>
          <p:cNvSpPr txBox="1"/>
          <p:nvPr/>
        </p:nvSpPr>
        <p:spPr>
          <a:xfrm>
            <a:off x="19480" y="6581001"/>
            <a:ext cx="3438500" cy="276999"/>
          </a:xfrm>
          <a:prstGeom prst="rect">
            <a:avLst/>
          </a:prstGeom>
          <a:noFill/>
        </p:spPr>
        <p:txBody>
          <a:bodyPr wrap="square">
            <a:spAutoFit/>
          </a:bodyPr>
          <a:lstStyle/>
          <a:p>
            <a:r>
              <a:rPr lang="en-US" sz="1200" b="1" i="0" dirty="0">
                <a:solidFill>
                  <a:srgbClr val="212121"/>
                </a:solidFill>
                <a:effectLst/>
                <a:latin typeface="Palatino Linotype" panose="02040502050505030304" pitchFamily="18" charset="0"/>
              </a:rPr>
              <a:t>Chen L, et al. Front Immunol 2022;13:871661.</a:t>
            </a:r>
            <a:endParaRPr lang="en-US" sz="1200" b="1" dirty="0">
              <a:latin typeface="Palatino Linotype" panose="02040502050505030304" pitchFamily="18" charset="0"/>
            </a:endParaRPr>
          </a:p>
        </p:txBody>
      </p:sp>
    </p:spTree>
    <p:extLst>
      <p:ext uri="{BB962C8B-B14F-4D97-AF65-F5344CB8AC3E}">
        <p14:creationId xmlns:p14="http://schemas.microsoft.com/office/powerpoint/2010/main" val="2495682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D3D172-B4AF-FF29-7105-86E865A30816}"/>
              </a:ext>
            </a:extLst>
          </p:cNvPr>
          <p:cNvSpPr>
            <a:spLocks noGrp="1"/>
          </p:cNvSpPr>
          <p:nvPr>
            <p:ph idx="1"/>
          </p:nvPr>
        </p:nvSpPr>
        <p:spPr>
          <a:xfrm>
            <a:off x="462372" y="1268760"/>
            <a:ext cx="8219256" cy="4608512"/>
          </a:xfrm>
        </p:spPr>
        <p:txBody>
          <a:bodyPr>
            <a:normAutofit fontScale="92500" lnSpcReduction="10000"/>
          </a:bodyPr>
          <a:lstStyle/>
          <a:p>
            <a:pPr marL="0" indent="0">
              <a:buNone/>
            </a:pPr>
            <a:r>
              <a:rPr lang="en-US" sz="2800" b="1" i="0" dirty="0">
                <a:solidFill>
                  <a:srgbClr val="212121"/>
                </a:solidFill>
                <a:effectLst/>
                <a:latin typeface="Palatino Linotype" panose="02040502050505030304" pitchFamily="18" charset="0"/>
              </a:rPr>
              <a:t>This kind of treatments </a:t>
            </a:r>
            <a:r>
              <a:rPr lang="en-US" sz="2800" b="1" i="0" dirty="0">
                <a:solidFill>
                  <a:srgbClr val="0000FF"/>
                </a:solidFill>
                <a:effectLst/>
                <a:latin typeface="Palatino Linotype" panose="02040502050505030304" pitchFamily="18" charset="0"/>
              </a:rPr>
              <a:t>uses the different cells of our immune system to eliminate tumor cells</a:t>
            </a:r>
            <a:r>
              <a:rPr lang="en-US" sz="2800" b="1" i="0" dirty="0">
                <a:solidFill>
                  <a:srgbClr val="212121"/>
                </a:solidFill>
                <a:effectLst/>
                <a:latin typeface="Palatino Linotype" panose="02040502050505030304" pitchFamily="18" charset="0"/>
              </a:rPr>
              <a:t>.</a:t>
            </a:r>
            <a:endParaRPr lang="en-US" sz="2800" b="1" dirty="0">
              <a:latin typeface="Palatino Linotype" panose="02040502050505030304" pitchFamily="18" charset="0"/>
            </a:endParaRPr>
          </a:p>
          <a:p>
            <a:pPr marL="0" indent="0" algn="ctr">
              <a:buNone/>
            </a:pPr>
            <a:endParaRPr lang="en-US" sz="2700" b="1" dirty="0">
              <a:latin typeface="Palatino Linotype" panose="02040502050505030304" pitchFamily="18" charset="0"/>
            </a:endParaRPr>
          </a:p>
          <a:p>
            <a:pPr marL="0" indent="0" algn="ctr">
              <a:buNone/>
            </a:pPr>
            <a:endParaRPr lang="en-US" sz="2700" b="1" dirty="0">
              <a:latin typeface="Palatino Linotype" panose="02040502050505030304" pitchFamily="18" charset="0"/>
            </a:endParaRPr>
          </a:p>
          <a:p>
            <a:pPr marL="0" indent="0" algn="ctr">
              <a:buNone/>
            </a:pPr>
            <a:endParaRPr lang="en-US" sz="2700" b="1" dirty="0">
              <a:latin typeface="Palatino Linotype" panose="02040502050505030304" pitchFamily="18" charset="0"/>
            </a:endParaRPr>
          </a:p>
          <a:p>
            <a:pPr marL="0" indent="0" algn="r">
              <a:buNone/>
            </a:pPr>
            <a:r>
              <a:rPr lang="en-US" sz="2700" b="1" dirty="0">
                <a:latin typeface="Palatino Linotype" panose="02040502050505030304" pitchFamily="18" charset="0"/>
              </a:rPr>
              <a:t>Adoptive cell therapy </a:t>
            </a:r>
            <a:r>
              <a:rPr lang="en-US" sz="2700" b="1" dirty="0">
                <a:solidFill>
                  <a:srgbClr val="C00000"/>
                </a:solidFill>
                <a:latin typeface="Palatino Linotype" panose="02040502050505030304" pitchFamily="18" charset="0"/>
              </a:rPr>
              <a:t>stimulates body own immune system in order to trigger effective antitumor immune response</a:t>
            </a:r>
            <a:r>
              <a:rPr lang="en-US" sz="2700" b="1" dirty="0">
                <a:latin typeface="Palatino Linotype" panose="02040502050505030304" pitchFamily="18" charset="0"/>
              </a:rPr>
              <a:t>, and eventually enable natural abilities to better recognize, target, and, finally, eliminate tumor cells. The </a:t>
            </a:r>
            <a:r>
              <a:rPr lang="en-US" sz="2700" b="1" u="sng" dirty="0">
                <a:latin typeface="Palatino Linotype" panose="02040502050505030304" pitchFamily="18" charset="0"/>
              </a:rPr>
              <a:t>ultimate goal of adoptive cell therapy </a:t>
            </a:r>
            <a:r>
              <a:rPr lang="en-US" sz="2700" b="1" dirty="0">
                <a:latin typeface="Palatino Linotype" panose="02040502050505030304" pitchFamily="18" charset="0"/>
              </a:rPr>
              <a:t>for malignancies is to </a:t>
            </a:r>
            <a:r>
              <a:rPr lang="en-US" sz="2700" b="1" dirty="0">
                <a:solidFill>
                  <a:srgbClr val="C00000"/>
                </a:solidFill>
                <a:latin typeface="Palatino Linotype" panose="02040502050505030304" pitchFamily="18" charset="0"/>
              </a:rPr>
              <a:t>create an optimized personalized cellular product solely reactive to the tumor</a:t>
            </a:r>
            <a:r>
              <a:rPr lang="en-US" sz="2700" b="1" dirty="0">
                <a:latin typeface="Palatino Linotype" panose="02040502050505030304" pitchFamily="18" charset="0"/>
              </a:rPr>
              <a:t>. </a:t>
            </a:r>
          </a:p>
        </p:txBody>
      </p:sp>
    </p:spTree>
    <p:extLst>
      <p:ext uri="{BB962C8B-B14F-4D97-AF65-F5344CB8AC3E}">
        <p14:creationId xmlns:p14="http://schemas.microsoft.com/office/powerpoint/2010/main" val="39372917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1C1282-FFA7-B8DB-0347-C7A7612A8431}"/>
              </a:ext>
            </a:extLst>
          </p:cNvPr>
          <p:cNvSpPr>
            <a:spLocks noGrp="1"/>
          </p:cNvSpPr>
          <p:nvPr>
            <p:ph idx="1"/>
          </p:nvPr>
        </p:nvSpPr>
        <p:spPr>
          <a:xfrm>
            <a:off x="161510" y="260648"/>
            <a:ext cx="8820980" cy="3319941"/>
          </a:xfrm>
        </p:spPr>
        <p:txBody>
          <a:bodyPr>
            <a:normAutofit fontScale="70000" lnSpcReduction="20000"/>
          </a:bodyPr>
          <a:lstStyle/>
          <a:p>
            <a:r>
              <a:rPr lang="en-US" b="1" dirty="0">
                <a:latin typeface="Palatino Linotype" panose="02040502050505030304" pitchFamily="18" charset="0"/>
              </a:rPr>
              <a:t>In chimeric antigen receptor (CAR) T cell therapy, autologous T cells are isolated from the patient’s peripheral blood, endowed with enhanced specificity and killing efficacy towards the patient’s cancer cells, and then reinjected into the host, where they will aid in tumor clearance. </a:t>
            </a:r>
          </a:p>
          <a:p>
            <a:r>
              <a:rPr lang="en-US" b="1" dirty="0">
                <a:latin typeface="Palatino Linotype" panose="02040502050505030304" pitchFamily="18" charset="0"/>
              </a:rPr>
              <a:t>This is achieved through genetic modification of the T cells so that they express the CAR, a receptor engineered to recognize a given antigen of the patient’s cancer cells and activate the CAR T cells’ expansion and cytotoxic potential upon recognition.</a:t>
            </a:r>
          </a:p>
        </p:txBody>
      </p:sp>
      <p:pic>
        <p:nvPicPr>
          <p:cNvPr id="1026" name="Picture 2">
            <a:extLst>
              <a:ext uri="{FF2B5EF4-FFF2-40B4-BE49-F238E27FC236}">
                <a16:creationId xmlns:a16="http://schemas.microsoft.com/office/drawing/2014/main" id="{00B1DFC6-3E0A-C510-43DA-CABB72B0276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2922887"/>
            <a:ext cx="6300192" cy="382605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240F469-0B63-0D2E-AC44-415EA9EC67B6}"/>
              </a:ext>
            </a:extLst>
          </p:cNvPr>
          <p:cNvSpPr txBox="1"/>
          <p:nvPr/>
        </p:nvSpPr>
        <p:spPr>
          <a:xfrm>
            <a:off x="5858992" y="6610441"/>
            <a:ext cx="3307614" cy="276999"/>
          </a:xfrm>
          <a:prstGeom prst="rect">
            <a:avLst/>
          </a:prstGeom>
          <a:noFill/>
        </p:spPr>
        <p:txBody>
          <a:bodyPr wrap="square">
            <a:spAutoFit/>
          </a:bodyPr>
          <a:lstStyle/>
          <a:p>
            <a:pPr algn="r"/>
            <a:r>
              <a:rPr lang="en-US" sz="1200" b="1" i="0" dirty="0">
                <a:solidFill>
                  <a:srgbClr val="212121"/>
                </a:solidFill>
                <a:effectLst/>
                <a:latin typeface="Palatino Linotype" panose="02040502050505030304" pitchFamily="18" charset="0"/>
              </a:rPr>
              <a:t>Chen L, et al. Front Immunol 2022;13:871661.</a:t>
            </a:r>
            <a:endParaRPr lang="en-US" sz="1200" b="1" dirty="0">
              <a:latin typeface="Palatino Linotype" panose="02040502050505030304" pitchFamily="18" charset="0"/>
            </a:endParaRPr>
          </a:p>
        </p:txBody>
      </p:sp>
    </p:spTree>
    <p:extLst>
      <p:ext uri="{BB962C8B-B14F-4D97-AF65-F5344CB8AC3E}">
        <p14:creationId xmlns:p14="http://schemas.microsoft.com/office/powerpoint/2010/main" val="38910510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984C25-D02D-9CAB-89B4-E836880CBE78}"/>
              </a:ext>
            </a:extLst>
          </p:cNvPr>
          <p:cNvSpPr>
            <a:spLocks noGrp="1"/>
          </p:cNvSpPr>
          <p:nvPr>
            <p:ph idx="1"/>
          </p:nvPr>
        </p:nvSpPr>
        <p:spPr>
          <a:xfrm>
            <a:off x="107504" y="138499"/>
            <a:ext cx="5616624" cy="6525344"/>
          </a:xfrm>
        </p:spPr>
        <p:txBody>
          <a:bodyPr>
            <a:noAutofit/>
          </a:bodyPr>
          <a:lstStyle/>
          <a:p>
            <a:pPr marL="0" indent="0">
              <a:buNone/>
            </a:pPr>
            <a:r>
              <a:rPr lang="en-US" sz="1900" b="1" dirty="0">
                <a:latin typeface="Palatino Linotype" panose="02040502050505030304" pitchFamily="18" charset="0"/>
              </a:rPr>
              <a:t>Autogenous or allogenous T cells can now express TCRs recognizing multiple combinations of specific peptides and MHC through progress in genetic engineering techniques.</a:t>
            </a:r>
          </a:p>
          <a:p>
            <a:pPr marL="0" indent="0">
              <a:buNone/>
            </a:pPr>
            <a:endParaRPr lang="en-US" sz="600" b="1" dirty="0">
              <a:latin typeface="Palatino Linotype" panose="02040502050505030304" pitchFamily="18" charset="0"/>
            </a:endParaRPr>
          </a:p>
          <a:p>
            <a:pPr marL="0" indent="0">
              <a:buNone/>
            </a:pPr>
            <a:r>
              <a:rPr lang="en-US" sz="1900" b="1" dirty="0">
                <a:latin typeface="Palatino Linotype" panose="02040502050505030304" pitchFamily="18" charset="0"/>
              </a:rPr>
              <a:t>Opposed to regular conventional T cells that rely on antigen presentation through MHC expression, CAR T cells are capable of recognizing all expressed surface antigens, even if they are not MHC-presented. </a:t>
            </a:r>
          </a:p>
          <a:p>
            <a:pPr marL="0" indent="0">
              <a:buNone/>
            </a:pPr>
            <a:endParaRPr lang="en-US" sz="600" b="1" dirty="0">
              <a:latin typeface="Palatino Linotype" panose="02040502050505030304" pitchFamily="18" charset="0"/>
            </a:endParaRPr>
          </a:p>
          <a:p>
            <a:pPr marL="0" indent="0">
              <a:buNone/>
            </a:pPr>
            <a:r>
              <a:rPr lang="en-US" sz="2000" b="1" dirty="0">
                <a:solidFill>
                  <a:srgbClr val="0000FF"/>
                </a:solidFill>
                <a:latin typeface="Palatino Linotype" panose="02040502050505030304" pitchFamily="18" charset="0"/>
              </a:rPr>
              <a:t>Thus, CAR-T cells recognize specific surface antigens on tumor cells without antigen processing and presentation, which indicates that antigen recognition by CAR-T cells is independently of major histocompatibility complex (MHC) restriction.</a:t>
            </a:r>
          </a:p>
          <a:p>
            <a:pPr marL="0" indent="0">
              <a:buNone/>
            </a:pPr>
            <a:endParaRPr lang="en-US" sz="600" b="1" dirty="0">
              <a:solidFill>
                <a:srgbClr val="0000FF"/>
              </a:solidFill>
              <a:latin typeface="Palatino Linotype" panose="02040502050505030304" pitchFamily="18" charset="0"/>
            </a:endParaRPr>
          </a:p>
          <a:p>
            <a:pPr marL="0" indent="0">
              <a:buNone/>
            </a:pPr>
            <a:r>
              <a:rPr lang="en-US" sz="2000" b="1" dirty="0">
                <a:solidFill>
                  <a:srgbClr val="0000FF"/>
                </a:solidFill>
                <a:latin typeface="Palatino Linotype" panose="02040502050505030304" pitchFamily="18" charset="0"/>
              </a:rPr>
              <a:t>Even the more “invisible” cells that downregulate antigen presentation are detected, resulting in a greater pool of targets and therefore enhanced overall killing efficacy.</a:t>
            </a:r>
          </a:p>
        </p:txBody>
      </p:sp>
      <p:pic>
        <p:nvPicPr>
          <p:cNvPr id="5" name="Picture 4">
            <a:extLst>
              <a:ext uri="{FF2B5EF4-FFF2-40B4-BE49-F238E27FC236}">
                <a16:creationId xmlns:a16="http://schemas.microsoft.com/office/drawing/2014/main" id="{74A341B2-5AB8-743C-A631-F5BC9E1783F0}"/>
              </a:ext>
            </a:extLst>
          </p:cNvPr>
          <p:cNvPicPr>
            <a:picLocks noChangeAspect="1"/>
          </p:cNvPicPr>
          <p:nvPr/>
        </p:nvPicPr>
        <p:blipFill rotWithShape="1">
          <a:blip r:embed="rId2"/>
          <a:srcRect t="-1" r="88786" b="62396"/>
          <a:stretch/>
        </p:blipFill>
        <p:spPr>
          <a:xfrm>
            <a:off x="5930654" y="2132856"/>
            <a:ext cx="2952328" cy="4198643"/>
          </a:xfrm>
          <a:prstGeom prst="rect">
            <a:avLst/>
          </a:prstGeom>
          <a:ln w="28575">
            <a:solidFill>
              <a:schemeClr val="accent3">
                <a:lumMod val="50000"/>
              </a:schemeClr>
            </a:solidFill>
          </a:ln>
        </p:spPr>
      </p:pic>
      <p:sp>
        <p:nvSpPr>
          <p:cNvPr id="9" name="TextBox 8">
            <a:extLst>
              <a:ext uri="{FF2B5EF4-FFF2-40B4-BE49-F238E27FC236}">
                <a16:creationId xmlns:a16="http://schemas.microsoft.com/office/drawing/2014/main" id="{6E0DC400-3BD3-BAC2-1DD3-CFAF6C25CB33}"/>
              </a:ext>
            </a:extLst>
          </p:cNvPr>
          <p:cNvSpPr txBox="1"/>
          <p:nvPr/>
        </p:nvSpPr>
        <p:spPr>
          <a:xfrm>
            <a:off x="4985792" y="6525344"/>
            <a:ext cx="4158208" cy="276999"/>
          </a:xfrm>
          <a:prstGeom prst="rect">
            <a:avLst/>
          </a:prstGeom>
          <a:noFill/>
        </p:spPr>
        <p:txBody>
          <a:bodyPr wrap="square">
            <a:spAutoFit/>
          </a:bodyPr>
          <a:lstStyle/>
          <a:p>
            <a:pPr algn="r"/>
            <a:r>
              <a:rPr lang="en-US" sz="1200" dirty="0">
                <a:latin typeface="Palatino Linotype" panose="02040502050505030304" pitchFamily="18" charset="0"/>
              </a:rPr>
              <a:t>Modified from: Liu Q, et al. Molecular Cancer 2023</a:t>
            </a:r>
            <a:r>
              <a:rPr lang="sr-Latn-RS" sz="1200" dirty="0">
                <a:latin typeface="Palatino Linotype" panose="02040502050505030304" pitchFamily="18" charset="0"/>
              </a:rPr>
              <a:t>;</a:t>
            </a:r>
            <a:r>
              <a:rPr lang="en-US" sz="1200" dirty="0">
                <a:latin typeface="Palatino Linotype" panose="02040502050505030304" pitchFamily="18" charset="0"/>
              </a:rPr>
              <a:t> 22:28.</a:t>
            </a:r>
          </a:p>
        </p:txBody>
      </p:sp>
    </p:spTree>
    <p:extLst>
      <p:ext uri="{BB962C8B-B14F-4D97-AF65-F5344CB8AC3E}">
        <p14:creationId xmlns:p14="http://schemas.microsoft.com/office/powerpoint/2010/main" val="41628632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D0CA24-0B10-51A2-C5F7-C4D2A4F85C17}"/>
              </a:ext>
            </a:extLst>
          </p:cNvPr>
          <p:cNvSpPr>
            <a:spLocks noGrp="1"/>
          </p:cNvSpPr>
          <p:nvPr>
            <p:ph idx="1"/>
          </p:nvPr>
        </p:nvSpPr>
        <p:spPr>
          <a:xfrm>
            <a:off x="485546" y="836712"/>
            <a:ext cx="8172908" cy="1080120"/>
          </a:xfrm>
        </p:spPr>
        <p:txBody>
          <a:bodyPr>
            <a:noAutofit/>
          </a:bodyPr>
          <a:lstStyle/>
          <a:p>
            <a:pPr marL="0" indent="0" algn="ctr">
              <a:buNone/>
            </a:pPr>
            <a:r>
              <a:rPr lang="en-US" sz="2400" b="1" dirty="0">
                <a:solidFill>
                  <a:srgbClr val="0000FF"/>
                </a:solidFill>
                <a:latin typeface="Palatino Linotype" panose="02040502050505030304" pitchFamily="18" charset="0"/>
              </a:rPr>
              <a:t>The way in which CAR T cells activate and kill is usually thought to be quite similar to normal CD8</a:t>
            </a:r>
            <a:r>
              <a:rPr lang="sr-Latn-RS" sz="2400" b="1" dirty="0">
                <a:solidFill>
                  <a:srgbClr val="0000FF"/>
                </a:solidFill>
                <a:latin typeface="Palatino Linotype" panose="02040502050505030304" pitchFamily="18" charset="0"/>
              </a:rPr>
              <a:t>+</a:t>
            </a:r>
            <a:r>
              <a:rPr lang="en-US" sz="2400" b="1" dirty="0">
                <a:solidFill>
                  <a:srgbClr val="0000FF"/>
                </a:solidFill>
                <a:latin typeface="Palatino Linotype" panose="02040502050505030304" pitchFamily="18" charset="0"/>
              </a:rPr>
              <a:t>T cell</a:t>
            </a:r>
            <a:r>
              <a:rPr lang="sr-Latn-RS" sz="2400" b="1" dirty="0">
                <a:solidFill>
                  <a:srgbClr val="0000FF"/>
                </a:solidFill>
                <a:latin typeface="Palatino Linotype" panose="02040502050505030304" pitchFamily="18" charset="0"/>
              </a:rPr>
              <a:t>s</a:t>
            </a:r>
            <a:r>
              <a:rPr lang="en-US" sz="2400" b="1" dirty="0">
                <a:solidFill>
                  <a:srgbClr val="0000FF"/>
                </a:solidFill>
                <a:latin typeface="Palatino Linotype" panose="02040502050505030304" pitchFamily="18" charset="0"/>
              </a:rPr>
              <a:t>.</a:t>
            </a:r>
          </a:p>
        </p:txBody>
      </p:sp>
      <p:sp>
        <p:nvSpPr>
          <p:cNvPr id="4" name="Title 1">
            <a:extLst>
              <a:ext uri="{FF2B5EF4-FFF2-40B4-BE49-F238E27FC236}">
                <a16:creationId xmlns:a16="http://schemas.microsoft.com/office/drawing/2014/main" id="{7395304A-7FA2-246A-357E-BD53464EDF74}"/>
              </a:ext>
            </a:extLst>
          </p:cNvPr>
          <p:cNvSpPr>
            <a:spLocks noGrp="1"/>
          </p:cNvSpPr>
          <p:nvPr>
            <p:ph type="title"/>
          </p:nvPr>
        </p:nvSpPr>
        <p:spPr>
          <a:xfrm>
            <a:off x="179512" y="0"/>
            <a:ext cx="8784976" cy="792088"/>
          </a:xfrm>
        </p:spPr>
        <p:txBody>
          <a:bodyPr>
            <a:normAutofit/>
          </a:bodyPr>
          <a:lstStyle/>
          <a:p>
            <a:r>
              <a:rPr lang="en-US" sz="3000" b="1" dirty="0">
                <a:solidFill>
                  <a:srgbClr val="C00000"/>
                </a:solidFill>
                <a:latin typeface="Palatino Linotype" panose="02040502050505030304" pitchFamily="18" charset="0"/>
              </a:rPr>
              <a:t>Cytotoxicity </a:t>
            </a:r>
            <a:r>
              <a:rPr lang="en-US" sz="3000" b="1" dirty="0">
                <a:solidFill>
                  <a:srgbClr val="002060"/>
                </a:solidFill>
                <a:latin typeface="Palatino Linotype" panose="02040502050505030304" pitchFamily="18" charset="0"/>
              </a:rPr>
              <a:t>of CAR T cells </a:t>
            </a:r>
            <a:r>
              <a:rPr lang="en-US" sz="3000" b="1" dirty="0">
                <a:solidFill>
                  <a:srgbClr val="C00000"/>
                </a:solidFill>
                <a:latin typeface="Palatino Linotype" panose="02040502050505030304" pitchFamily="18" charset="0"/>
              </a:rPr>
              <a:t>against tumor cells</a:t>
            </a:r>
            <a:endParaRPr lang="en-US" sz="3000" b="1" dirty="0">
              <a:solidFill>
                <a:srgbClr val="002060"/>
              </a:solidFill>
              <a:latin typeface="Palatino Linotype" panose="02040502050505030304" pitchFamily="18" charset="0"/>
            </a:endParaRPr>
          </a:p>
        </p:txBody>
      </p:sp>
      <p:pic>
        <p:nvPicPr>
          <p:cNvPr id="6" name="Picture 5">
            <a:extLst>
              <a:ext uri="{FF2B5EF4-FFF2-40B4-BE49-F238E27FC236}">
                <a16:creationId xmlns:a16="http://schemas.microsoft.com/office/drawing/2014/main" id="{8AB05DA9-222C-5EA8-8BCE-32901D75B67B}"/>
              </a:ext>
            </a:extLst>
          </p:cNvPr>
          <p:cNvPicPr>
            <a:picLocks noChangeAspect="1"/>
          </p:cNvPicPr>
          <p:nvPr/>
        </p:nvPicPr>
        <p:blipFill>
          <a:blip r:embed="rId2"/>
          <a:stretch>
            <a:fillRect/>
          </a:stretch>
        </p:blipFill>
        <p:spPr>
          <a:xfrm>
            <a:off x="1791638" y="3991834"/>
            <a:ext cx="5832647" cy="2847838"/>
          </a:xfrm>
          <a:prstGeom prst="rect">
            <a:avLst/>
          </a:prstGeom>
        </p:spPr>
      </p:pic>
      <p:sp>
        <p:nvSpPr>
          <p:cNvPr id="7" name="Content Placeholder 2">
            <a:extLst>
              <a:ext uri="{FF2B5EF4-FFF2-40B4-BE49-F238E27FC236}">
                <a16:creationId xmlns:a16="http://schemas.microsoft.com/office/drawing/2014/main" id="{D97E390F-F688-C4A9-9B65-1A8442776C77}"/>
              </a:ext>
            </a:extLst>
          </p:cNvPr>
          <p:cNvSpPr txBox="1">
            <a:spLocks/>
          </p:cNvSpPr>
          <p:nvPr/>
        </p:nvSpPr>
        <p:spPr>
          <a:xfrm>
            <a:off x="379430" y="1916832"/>
            <a:ext cx="8657065" cy="2160240"/>
          </a:xfrm>
          <a:prstGeom prst="rect">
            <a:avLst/>
          </a:prstGeom>
          <a:ln w="12700">
            <a:solidFill>
              <a:srgbClr val="00B050"/>
            </a:solid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b="1" dirty="0">
                <a:latin typeface="Palatino Linotype" panose="02040502050505030304" pitchFamily="18" charset="0"/>
              </a:rPr>
              <a:t>Briefly, upon ligand recognition, a </a:t>
            </a:r>
            <a:r>
              <a:rPr lang="en-US" sz="2000" b="1" u="sng" dirty="0">
                <a:latin typeface="Palatino Linotype" panose="02040502050505030304" pitchFamily="18" charset="0"/>
              </a:rPr>
              <a:t>immune synapse </a:t>
            </a:r>
            <a:r>
              <a:rPr lang="en-US" sz="2000" b="1" dirty="0">
                <a:latin typeface="Palatino Linotype" panose="02040502050505030304" pitchFamily="18" charset="0"/>
              </a:rPr>
              <a:t>between the effector and target cell is formed, a small and tight space where multiple receptor–ligand associations occur in proximity. </a:t>
            </a:r>
            <a:endParaRPr lang="sr-Latn-RS" sz="2000" b="1" dirty="0">
              <a:latin typeface="Palatino Linotype" panose="02040502050505030304" pitchFamily="18" charset="0"/>
            </a:endParaRPr>
          </a:p>
          <a:p>
            <a:pPr marL="0" indent="0">
              <a:buNone/>
            </a:pPr>
            <a:endParaRPr lang="sr-Latn-RS" sz="2000" b="1" dirty="0">
              <a:latin typeface="Palatino Linotype" panose="02040502050505030304" pitchFamily="18" charset="0"/>
            </a:endParaRPr>
          </a:p>
          <a:p>
            <a:r>
              <a:rPr lang="en-US" sz="2000" b="1" dirty="0">
                <a:latin typeface="Palatino Linotype" panose="02040502050505030304" pitchFamily="18" charset="0"/>
              </a:rPr>
              <a:t>This </a:t>
            </a:r>
            <a:r>
              <a:rPr lang="en-US" sz="2000" b="1" dirty="0">
                <a:solidFill>
                  <a:srgbClr val="C00000"/>
                </a:solidFill>
                <a:latin typeface="Palatino Linotype" panose="02040502050505030304" pitchFamily="18" charset="0"/>
              </a:rPr>
              <a:t>synaptic receptor-clustering event leads to activation</a:t>
            </a:r>
            <a:r>
              <a:rPr lang="en-US" sz="2000" b="1" dirty="0">
                <a:latin typeface="Palatino Linotype" panose="02040502050505030304" pitchFamily="18" charset="0"/>
              </a:rPr>
              <a:t>,</a:t>
            </a:r>
            <a:r>
              <a:rPr lang="sr-Latn-RS" sz="2000" b="1" dirty="0">
                <a:latin typeface="Palatino Linotype" panose="02040502050505030304" pitchFamily="18" charset="0"/>
              </a:rPr>
              <a:t> </a:t>
            </a:r>
            <a:r>
              <a:rPr lang="en-US" sz="2000" b="1" dirty="0">
                <a:latin typeface="Palatino Linotype" panose="02040502050505030304" pitchFamily="18" charset="0"/>
              </a:rPr>
              <a:t>a complex cellular program that includes </a:t>
            </a:r>
            <a:r>
              <a:rPr lang="en-US" sz="2000" b="1" u="sng" dirty="0">
                <a:latin typeface="Palatino Linotype" panose="02040502050505030304" pitchFamily="18" charset="0"/>
              </a:rPr>
              <a:t>clonal expansion </a:t>
            </a:r>
            <a:r>
              <a:rPr lang="en-US" sz="2000" b="1" dirty="0">
                <a:latin typeface="Palatino Linotype" panose="02040502050505030304" pitchFamily="18" charset="0"/>
              </a:rPr>
              <a:t>and </a:t>
            </a:r>
            <a:r>
              <a:rPr lang="en-US" sz="2000" b="1" u="sng" dirty="0">
                <a:latin typeface="Palatino Linotype" panose="02040502050505030304" pitchFamily="18" charset="0"/>
              </a:rPr>
              <a:t>target cell killing</a:t>
            </a:r>
            <a:r>
              <a:rPr lang="en-US" sz="2000" b="1" dirty="0">
                <a:latin typeface="Palatino Linotype" panose="02040502050505030304" pitchFamily="18" charset="0"/>
              </a:rPr>
              <a:t>. </a:t>
            </a:r>
          </a:p>
        </p:txBody>
      </p:sp>
      <p:sp>
        <p:nvSpPr>
          <p:cNvPr id="9" name="TextBox 8">
            <a:extLst>
              <a:ext uri="{FF2B5EF4-FFF2-40B4-BE49-F238E27FC236}">
                <a16:creationId xmlns:a16="http://schemas.microsoft.com/office/drawing/2014/main" id="{33DB32EC-10BA-4CDA-A94B-B57321065EF1}"/>
              </a:ext>
            </a:extLst>
          </p:cNvPr>
          <p:cNvSpPr txBox="1"/>
          <p:nvPr/>
        </p:nvSpPr>
        <p:spPr>
          <a:xfrm>
            <a:off x="4693540" y="6591935"/>
            <a:ext cx="4450460" cy="276999"/>
          </a:xfrm>
          <a:prstGeom prst="rect">
            <a:avLst/>
          </a:prstGeom>
          <a:noFill/>
        </p:spPr>
        <p:txBody>
          <a:bodyPr wrap="square">
            <a:spAutoFit/>
          </a:bodyPr>
          <a:lstStyle/>
          <a:p>
            <a:r>
              <a:rPr lang="en-US" sz="1200" b="1" dirty="0">
                <a:latin typeface="Palatino Linotype" panose="02040502050505030304" pitchFamily="18" charset="0"/>
              </a:rPr>
              <a:t>De Marco RC, et al. Int J Mol Sci. 2023;24(7):6300. </a:t>
            </a:r>
          </a:p>
        </p:txBody>
      </p:sp>
    </p:spTree>
    <p:extLst>
      <p:ext uri="{BB962C8B-B14F-4D97-AF65-F5344CB8AC3E}">
        <p14:creationId xmlns:p14="http://schemas.microsoft.com/office/powerpoint/2010/main" val="13385635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B05DA9-222C-5EA8-8BCE-32901D75B67B}"/>
              </a:ext>
            </a:extLst>
          </p:cNvPr>
          <p:cNvPicPr>
            <a:picLocks noChangeAspect="1"/>
          </p:cNvPicPr>
          <p:nvPr/>
        </p:nvPicPr>
        <p:blipFill>
          <a:blip r:embed="rId2"/>
          <a:stretch>
            <a:fillRect/>
          </a:stretch>
        </p:blipFill>
        <p:spPr>
          <a:xfrm>
            <a:off x="1835697" y="3933056"/>
            <a:ext cx="5832647" cy="2847838"/>
          </a:xfrm>
          <a:prstGeom prst="rect">
            <a:avLst/>
          </a:prstGeom>
        </p:spPr>
      </p:pic>
      <p:sp>
        <p:nvSpPr>
          <p:cNvPr id="7" name="Content Placeholder 2">
            <a:extLst>
              <a:ext uri="{FF2B5EF4-FFF2-40B4-BE49-F238E27FC236}">
                <a16:creationId xmlns:a16="http://schemas.microsoft.com/office/drawing/2014/main" id="{D97E390F-F688-C4A9-9B65-1A8442776C77}"/>
              </a:ext>
            </a:extLst>
          </p:cNvPr>
          <p:cNvSpPr txBox="1">
            <a:spLocks/>
          </p:cNvSpPr>
          <p:nvPr/>
        </p:nvSpPr>
        <p:spPr>
          <a:xfrm>
            <a:off x="251520" y="206742"/>
            <a:ext cx="8640960" cy="3744416"/>
          </a:xfrm>
          <a:prstGeom prst="rect">
            <a:avLst/>
          </a:prstGeom>
          <a:ln w="12700">
            <a:solidFill>
              <a:srgbClr val="00B050"/>
            </a:solid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r>
              <a:rPr lang="en-US" sz="2000" b="1" dirty="0">
                <a:latin typeface="Palatino Linotype" panose="02040502050505030304" pitchFamily="18" charset="0"/>
              </a:rPr>
              <a:t>Cytotoxic effects can be achieved through two important pathways: </a:t>
            </a:r>
            <a:r>
              <a:rPr lang="en-US" sz="2000" b="1" dirty="0" err="1">
                <a:solidFill>
                  <a:srgbClr val="0000FF"/>
                </a:solidFill>
                <a:latin typeface="Palatino Linotype" panose="02040502050505030304" pitchFamily="18" charset="0"/>
              </a:rPr>
              <a:t>FasL</a:t>
            </a:r>
            <a:r>
              <a:rPr lang="en-US" sz="2000" b="1" dirty="0">
                <a:solidFill>
                  <a:srgbClr val="0000FF"/>
                </a:solidFill>
                <a:latin typeface="Palatino Linotype" panose="02040502050505030304" pitchFamily="18" charset="0"/>
              </a:rPr>
              <a:t>/</a:t>
            </a:r>
            <a:r>
              <a:rPr lang="en-US" sz="2000" b="1" dirty="0" err="1">
                <a:solidFill>
                  <a:srgbClr val="0000FF"/>
                </a:solidFill>
                <a:latin typeface="Palatino Linotype" panose="02040502050505030304" pitchFamily="18" charset="0"/>
              </a:rPr>
              <a:t>FasR</a:t>
            </a:r>
            <a:r>
              <a:rPr lang="en-US" sz="2000" b="1" dirty="0">
                <a:solidFill>
                  <a:srgbClr val="0000FF"/>
                </a:solidFill>
                <a:latin typeface="Palatino Linotype" panose="02040502050505030304" pitchFamily="18" charset="0"/>
              </a:rPr>
              <a:t> interactions </a:t>
            </a:r>
            <a:r>
              <a:rPr lang="en-US" sz="2000" b="1" dirty="0">
                <a:latin typeface="Palatino Linotype" panose="02040502050505030304" pitchFamily="18" charset="0"/>
              </a:rPr>
              <a:t>which induce apoptosis, called “slow-acting killing mechanisms”; and the “fast-acting” exocytosis of </a:t>
            </a:r>
            <a:r>
              <a:rPr lang="en-US" sz="2000" b="1" dirty="0">
                <a:solidFill>
                  <a:srgbClr val="0000FF"/>
                </a:solidFill>
                <a:latin typeface="Palatino Linotype" panose="02040502050505030304" pitchFamily="18" charset="0"/>
              </a:rPr>
              <a:t>perforin and granzyme </a:t>
            </a:r>
            <a:r>
              <a:rPr lang="en-US" sz="2000" b="1" dirty="0">
                <a:latin typeface="Palatino Linotype" panose="02040502050505030304" pitchFamily="18" charset="0"/>
              </a:rPr>
              <a:t>granules, which open pores in the target cell membrane and force apoptosis through caspase-dependent and caspase-independent pathways.</a:t>
            </a:r>
          </a:p>
          <a:p>
            <a:pPr marL="0" indent="0" algn="r">
              <a:buFont typeface="Arial" panose="020B0604020202020204" pitchFamily="34" charset="0"/>
              <a:buNone/>
            </a:pPr>
            <a:endParaRPr lang="sr-Latn-RS" sz="2000" b="1" dirty="0">
              <a:latin typeface="Palatino Linotype" panose="02040502050505030304" pitchFamily="18" charset="0"/>
            </a:endParaRPr>
          </a:p>
          <a:p>
            <a:pPr marL="0" indent="0" algn="r">
              <a:buFont typeface="Arial" panose="020B0604020202020204" pitchFamily="34" charset="0"/>
              <a:buNone/>
            </a:pPr>
            <a:r>
              <a:rPr lang="en-US" sz="2000" b="1" dirty="0">
                <a:latin typeface="Palatino Linotype" panose="02040502050505030304" pitchFamily="18" charset="0"/>
              </a:rPr>
              <a:t>Activated CAR T cells also </a:t>
            </a:r>
            <a:r>
              <a:rPr lang="en-US" sz="2000" b="1" dirty="0">
                <a:solidFill>
                  <a:srgbClr val="0000FF"/>
                </a:solidFill>
                <a:latin typeface="Palatino Linotype" panose="02040502050505030304" pitchFamily="18" charset="0"/>
              </a:rPr>
              <a:t>secrete cytokines</a:t>
            </a:r>
            <a:r>
              <a:rPr lang="sr-Latn-RS" sz="2000" b="1" dirty="0">
                <a:latin typeface="Palatino Linotype" panose="02040502050505030304" pitchFamily="18" charset="0"/>
              </a:rPr>
              <a:t> (</a:t>
            </a:r>
            <a:r>
              <a:rPr lang="en-US" sz="2000" b="1" dirty="0">
                <a:latin typeface="Palatino Linotype" panose="02040502050505030304" pitchFamily="18" charset="0"/>
              </a:rPr>
              <a:t>IL-2, IL-6, and IFN-</a:t>
            </a:r>
            <a:r>
              <a:rPr lang="el-GR" sz="2000" b="1" dirty="0">
                <a:latin typeface="Palatino Linotype" panose="02040502050505030304" pitchFamily="18" charset="0"/>
              </a:rPr>
              <a:t>γ</a:t>
            </a:r>
            <a:r>
              <a:rPr lang="sr-Latn-RS" sz="2000" b="1" dirty="0">
                <a:latin typeface="Palatino Linotype" panose="02040502050505030304" pitchFamily="18" charset="0"/>
              </a:rPr>
              <a:t>)</a:t>
            </a:r>
            <a:r>
              <a:rPr lang="en-US" sz="2000" b="1" dirty="0">
                <a:latin typeface="Palatino Linotype" panose="02040502050505030304" pitchFamily="18" charset="0"/>
              </a:rPr>
              <a:t> that recruit and potentiate the action of other immune cells</a:t>
            </a:r>
            <a:r>
              <a:rPr lang="sr-Latn-RS" sz="2000" b="1" dirty="0">
                <a:latin typeface="Palatino Linotype" panose="02040502050505030304" pitchFamily="18" charset="0"/>
              </a:rPr>
              <a:t> such as </a:t>
            </a:r>
            <a:r>
              <a:rPr lang="en-US" sz="2000" b="1" dirty="0">
                <a:latin typeface="Palatino Linotype" panose="02040502050505030304" pitchFamily="18" charset="0"/>
              </a:rPr>
              <a:t>NK cells, macrophages, and other T cells, orchestrating a more robust tumor-suppressive environment.</a:t>
            </a:r>
          </a:p>
        </p:txBody>
      </p:sp>
      <p:sp>
        <p:nvSpPr>
          <p:cNvPr id="10" name="TextBox 9">
            <a:extLst>
              <a:ext uri="{FF2B5EF4-FFF2-40B4-BE49-F238E27FC236}">
                <a16:creationId xmlns:a16="http://schemas.microsoft.com/office/drawing/2014/main" id="{100E96C9-25B7-46BA-55FE-D760220D7C2D}"/>
              </a:ext>
            </a:extLst>
          </p:cNvPr>
          <p:cNvSpPr txBox="1"/>
          <p:nvPr/>
        </p:nvSpPr>
        <p:spPr>
          <a:xfrm>
            <a:off x="4909564" y="6581001"/>
            <a:ext cx="3982916" cy="276999"/>
          </a:xfrm>
          <a:prstGeom prst="rect">
            <a:avLst/>
          </a:prstGeom>
          <a:noFill/>
        </p:spPr>
        <p:txBody>
          <a:bodyPr wrap="square">
            <a:spAutoFit/>
          </a:bodyPr>
          <a:lstStyle/>
          <a:p>
            <a:r>
              <a:rPr lang="en-US" sz="1200" b="1" dirty="0">
                <a:latin typeface="Palatino Linotype" panose="02040502050505030304" pitchFamily="18" charset="0"/>
              </a:rPr>
              <a:t>De Marco RC, et al. Int J Mol Sci. 2023;24(7):6300. </a:t>
            </a:r>
          </a:p>
        </p:txBody>
      </p:sp>
    </p:spTree>
    <p:extLst>
      <p:ext uri="{BB962C8B-B14F-4D97-AF65-F5344CB8AC3E}">
        <p14:creationId xmlns:p14="http://schemas.microsoft.com/office/powerpoint/2010/main" val="38229011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5039DD-498D-BBFF-0609-3AB7A396A0A5}"/>
              </a:ext>
            </a:extLst>
          </p:cNvPr>
          <p:cNvSpPr>
            <a:spLocks noGrp="1"/>
          </p:cNvSpPr>
          <p:nvPr>
            <p:ph idx="1"/>
          </p:nvPr>
        </p:nvSpPr>
        <p:spPr>
          <a:xfrm>
            <a:off x="143508" y="980728"/>
            <a:ext cx="8856984" cy="5760640"/>
          </a:xfrm>
        </p:spPr>
        <p:txBody>
          <a:bodyPr>
            <a:noAutofit/>
          </a:bodyPr>
          <a:lstStyle/>
          <a:p>
            <a:r>
              <a:rPr lang="en-US" sz="2100" b="1" dirty="0">
                <a:latin typeface="Palatino Linotype" panose="02040502050505030304" pitchFamily="18" charset="0"/>
              </a:rPr>
              <a:t>The introduction of genetically modified immune cells has significantly influenced the immunotherapeutic research for the next decades to come.</a:t>
            </a:r>
          </a:p>
          <a:p>
            <a:endParaRPr lang="en-US" sz="2100" b="1" dirty="0">
              <a:latin typeface="Palatino Linotype" panose="02040502050505030304" pitchFamily="18" charset="0"/>
            </a:endParaRPr>
          </a:p>
          <a:p>
            <a:r>
              <a:rPr lang="en-US" sz="2100" b="1" dirty="0">
                <a:latin typeface="Palatino Linotype" panose="02040502050505030304" pitchFamily="18" charset="0"/>
              </a:rPr>
              <a:t>Adoptive transfer of T cells genetically engineered to express chimeric antigen receptors (CAR) have been successful in treating hematological malignancies, including B-cell lymphoma, leukemia, and multiple myeloma. CAR-T cell therapy also shows excellent results in treating refractory or relapsed hematologic malignancies. For example, it has shown impressive results in treating B-cell malignancies such as refractory acute lymphoblastic leukemia (ALL), where other treatment modalities have failed.</a:t>
            </a:r>
          </a:p>
          <a:p>
            <a:endParaRPr lang="en-US" sz="2100" b="1" dirty="0">
              <a:latin typeface="Palatino Linotype" panose="02040502050505030304" pitchFamily="18" charset="0"/>
            </a:endParaRPr>
          </a:p>
          <a:p>
            <a:r>
              <a:rPr lang="en-US" sz="2100" b="1" dirty="0">
                <a:latin typeface="Palatino Linotype" panose="02040502050505030304" pitchFamily="18" charset="0"/>
              </a:rPr>
              <a:t>The </a:t>
            </a:r>
            <a:r>
              <a:rPr lang="en-US" sz="2100" b="1" dirty="0">
                <a:solidFill>
                  <a:srgbClr val="0000FF"/>
                </a:solidFill>
                <a:latin typeface="Palatino Linotype" panose="02040502050505030304" pitchFamily="18" charset="0"/>
              </a:rPr>
              <a:t>first generation of CAR T-cells </a:t>
            </a:r>
            <a:r>
              <a:rPr lang="en-US" sz="2100" b="1" dirty="0">
                <a:latin typeface="Palatino Linotype" panose="02040502050505030304" pitchFamily="18" charset="0"/>
              </a:rPr>
              <a:t>consist only of a tumor-antigen-specific </a:t>
            </a:r>
            <a:r>
              <a:rPr lang="en-US" sz="2100" b="1" dirty="0" err="1">
                <a:latin typeface="Palatino Linotype" panose="02040502050505030304" pitchFamily="18" charset="0"/>
              </a:rPr>
              <a:t>scFv</a:t>
            </a:r>
            <a:r>
              <a:rPr lang="en-US" sz="2100" b="1" dirty="0">
                <a:latin typeface="Palatino Linotype" panose="02040502050505030304" pitchFamily="18" charset="0"/>
              </a:rPr>
              <a:t> linked to a CD3ζ chain of TCR. A number of clinical trials demonstrated that these resulted in poor in vivo expansion and low-level persistence in the circulation.</a:t>
            </a:r>
          </a:p>
          <a:p>
            <a:endParaRPr lang="en-US" sz="2100" b="1" dirty="0">
              <a:latin typeface="Palatino Linotype" panose="02040502050505030304" pitchFamily="18" charset="0"/>
            </a:endParaRPr>
          </a:p>
          <a:p>
            <a:endParaRPr lang="en-US" sz="2100" b="1" dirty="0">
              <a:latin typeface="Palatino Linotype" panose="02040502050505030304" pitchFamily="18" charset="0"/>
            </a:endParaRPr>
          </a:p>
        </p:txBody>
      </p:sp>
      <p:sp>
        <p:nvSpPr>
          <p:cNvPr id="4" name="TextBox 3">
            <a:extLst>
              <a:ext uri="{FF2B5EF4-FFF2-40B4-BE49-F238E27FC236}">
                <a16:creationId xmlns:a16="http://schemas.microsoft.com/office/drawing/2014/main" id="{83A3A169-B42C-E43A-B02F-062E04C32B00}"/>
              </a:ext>
            </a:extLst>
          </p:cNvPr>
          <p:cNvSpPr txBox="1"/>
          <p:nvPr/>
        </p:nvSpPr>
        <p:spPr>
          <a:xfrm>
            <a:off x="1043608" y="44624"/>
            <a:ext cx="7200800" cy="630942"/>
          </a:xfrm>
          <a:prstGeom prst="rect">
            <a:avLst/>
          </a:prstGeom>
          <a:noFill/>
        </p:spPr>
        <p:txBody>
          <a:bodyPr wrap="square" rtlCol="0">
            <a:spAutoFit/>
          </a:bodyPr>
          <a:lstStyle/>
          <a:p>
            <a:pPr algn="ctr"/>
            <a:r>
              <a:rPr lang="en-US" sz="3500" b="1" dirty="0">
                <a:solidFill>
                  <a:srgbClr val="002060"/>
                </a:solidFill>
                <a:latin typeface="Palatino Linotype" panose="02040502050505030304" pitchFamily="18" charset="0"/>
              </a:rPr>
              <a:t>Preclinical and clinical evaluation</a:t>
            </a:r>
          </a:p>
        </p:txBody>
      </p:sp>
    </p:spTree>
    <p:extLst>
      <p:ext uri="{BB962C8B-B14F-4D97-AF65-F5344CB8AC3E}">
        <p14:creationId xmlns:p14="http://schemas.microsoft.com/office/powerpoint/2010/main" val="40857619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7ECBEF1-50EC-43C4-7192-11C7D8392E17}"/>
              </a:ext>
            </a:extLst>
          </p:cNvPr>
          <p:cNvSpPr>
            <a:spLocks noGrp="1"/>
          </p:cNvSpPr>
          <p:nvPr>
            <p:ph idx="1"/>
          </p:nvPr>
        </p:nvSpPr>
        <p:spPr>
          <a:xfrm>
            <a:off x="179512" y="1268760"/>
            <a:ext cx="8538120" cy="5256584"/>
          </a:xfrm>
        </p:spPr>
        <p:txBody>
          <a:bodyPr>
            <a:noAutofit/>
          </a:bodyPr>
          <a:lstStyle/>
          <a:p>
            <a:r>
              <a:rPr lang="en-US" sz="2300" b="1" dirty="0">
                <a:latin typeface="Palatino Linotype" panose="02040502050505030304" pitchFamily="18" charset="0"/>
              </a:rPr>
              <a:t>Modifications were then made leading to the development of second generation CARs. These  incorporated an intracellular co-stimulatory domain (e.g. CD28 or 4-1BB), resulting in greater in vivo potency and survival. The most widely used CAR T-cell formulations, are second generation CARs, both of which target the B-lymphocyte CD19 antigen for treatment of  hematological malignancies.</a:t>
            </a:r>
          </a:p>
          <a:p>
            <a:endParaRPr lang="en-US" sz="2300" b="1" dirty="0">
              <a:latin typeface="Palatino Linotype" panose="02040502050505030304" pitchFamily="18" charset="0"/>
            </a:endParaRPr>
          </a:p>
          <a:p>
            <a:r>
              <a:rPr lang="en-US" sz="2300" b="1" dirty="0">
                <a:latin typeface="Palatino Linotype" panose="02040502050505030304" pitchFamily="18" charset="0"/>
              </a:rPr>
              <a:t>CAR T-cell application for solid tumors has been greatly hampered. Clinical studies with CAR-T cells targeting HER-2, CEA, VEGF-R2, EGF-R, or GD2 in solid tumors have demonstrated the feasibility, but the clinical effectiveness was generally disappointed.</a:t>
            </a:r>
          </a:p>
          <a:p>
            <a:endParaRPr lang="en-US" sz="2300" dirty="0"/>
          </a:p>
        </p:txBody>
      </p:sp>
      <p:sp>
        <p:nvSpPr>
          <p:cNvPr id="4" name="TextBox 3">
            <a:extLst>
              <a:ext uri="{FF2B5EF4-FFF2-40B4-BE49-F238E27FC236}">
                <a16:creationId xmlns:a16="http://schemas.microsoft.com/office/drawing/2014/main" id="{4E4CF7D4-C391-99FE-4B02-D57511BA8731}"/>
              </a:ext>
            </a:extLst>
          </p:cNvPr>
          <p:cNvSpPr txBox="1"/>
          <p:nvPr/>
        </p:nvSpPr>
        <p:spPr>
          <a:xfrm>
            <a:off x="848172" y="44624"/>
            <a:ext cx="7200800" cy="630942"/>
          </a:xfrm>
          <a:prstGeom prst="rect">
            <a:avLst/>
          </a:prstGeom>
          <a:noFill/>
        </p:spPr>
        <p:txBody>
          <a:bodyPr wrap="square" rtlCol="0">
            <a:spAutoFit/>
          </a:bodyPr>
          <a:lstStyle/>
          <a:p>
            <a:pPr algn="ctr"/>
            <a:r>
              <a:rPr lang="en-US" sz="3500" b="1" dirty="0">
                <a:solidFill>
                  <a:srgbClr val="002060"/>
                </a:solidFill>
                <a:latin typeface="Palatino Linotype" panose="02040502050505030304" pitchFamily="18" charset="0"/>
              </a:rPr>
              <a:t>Preclinical and clinical evaluation</a:t>
            </a:r>
          </a:p>
        </p:txBody>
      </p:sp>
    </p:spTree>
    <p:extLst>
      <p:ext uri="{BB962C8B-B14F-4D97-AF65-F5344CB8AC3E}">
        <p14:creationId xmlns:p14="http://schemas.microsoft.com/office/powerpoint/2010/main" val="39846503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2F1EE-7D5C-8E34-7A40-0CFAD9BD79BF}"/>
              </a:ext>
            </a:extLst>
          </p:cNvPr>
          <p:cNvSpPr>
            <a:spLocks noGrp="1"/>
          </p:cNvSpPr>
          <p:nvPr>
            <p:ph type="title"/>
          </p:nvPr>
        </p:nvSpPr>
        <p:spPr>
          <a:xfrm>
            <a:off x="251520" y="332656"/>
            <a:ext cx="8568952" cy="1008112"/>
          </a:xfrm>
        </p:spPr>
        <p:txBody>
          <a:bodyPr>
            <a:noAutofit/>
          </a:bodyPr>
          <a:lstStyle/>
          <a:p>
            <a:r>
              <a:rPr lang="en-US" sz="2900" b="1" dirty="0">
                <a:solidFill>
                  <a:srgbClr val="002060"/>
                </a:solidFill>
                <a:latin typeface="Palatino Linotype" panose="02040502050505030304" pitchFamily="18" charset="0"/>
              </a:rPr>
              <a:t>Limitations of </a:t>
            </a:r>
            <a:r>
              <a:rPr lang="sr-Latn-RS" sz="2900" b="1" dirty="0">
                <a:solidFill>
                  <a:srgbClr val="002060"/>
                </a:solidFill>
                <a:latin typeface="Palatino Linotype" panose="02040502050505030304" pitchFamily="18" charset="0"/>
              </a:rPr>
              <a:t>clinical usage of CAR-T cell-based therapy</a:t>
            </a:r>
            <a:endParaRPr lang="en-US" sz="2900" b="1" dirty="0">
              <a:solidFill>
                <a:srgbClr val="002060"/>
              </a:solidFill>
              <a:latin typeface="Palatino Linotype" panose="02040502050505030304" pitchFamily="18" charset="0"/>
            </a:endParaRPr>
          </a:p>
        </p:txBody>
      </p:sp>
      <p:sp>
        <p:nvSpPr>
          <p:cNvPr id="3" name="Content Placeholder 2">
            <a:extLst>
              <a:ext uri="{FF2B5EF4-FFF2-40B4-BE49-F238E27FC236}">
                <a16:creationId xmlns:a16="http://schemas.microsoft.com/office/drawing/2014/main" id="{CB3D6E71-25C3-2035-46FB-0A290764850A}"/>
              </a:ext>
            </a:extLst>
          </p:cNvPr>
          <p:cNvSpPr>
            <a:spLocks noGrp="1"/>
          </p:cNvSpPr>
          <p:nvPr>
            <p:ph idx="1"/>
          </p:nvPr>
        </p:nvSpPr>
        <p:spPr>
          <a:xfrm>
            <a:off x="223224" y="2276872"/>
            <a:ext cx="8697552" cy="3816424"/>
          </a:xfrm>
          <a:solidFill>
            <a:schemeClr val="accent3">
              <a:lumMod val="20000"/>
              <a:lumOff val="80000"/>
            </a:schemeClr>
          </a:solidFill>
        </p:spPr>
        <p:txBody>
          <a:bodyPr>
            <a:normAutofit fontScale="92500" lnSpcReduction="10000"/>
          </a:bodyPr>
          <a:lstStyle/>
          <a:p>
            <a:pPr marL="0" indent="0" algn="r">
              <a:buNone/>
            </a:pPr>
            <a:r>
              <a:rPr lang="en-US" sz="2500" b="1" dirty="0">
                <a:latin typeface="Palatino Linotype" panose="02040502050505030304" pitchFamily="18" charset="0"/>
              </a:rPr>
              <a:t>Different clinical trials indicated that CAR-T cell-based therapy was associated with </a:t>
            </a:r>
            <a:r>
              <a:rPr lang="en-US" sz="2500" b="1" dirty="0">
                <a:solidFill>
                  <a:srgbClr val="0000FF"/>
                </a:solidFill>
                <a:latin typeface="Palatino Linotype" panose="02040502050505030304" pitchFamily="18" charset="0"/>
              </a:rPr>
              <a:t>noticeable side effects</a:t>
            </a:r>
            <a:r>
              <a:rPr lang="en-US" sz="2500" b="1" dirty="0">
                <a:latin typeface="Palatino Linotype" panose="02040502050505030304" pitchFamily="18" charset="0"/>
              </a:rPr>
              <a:t>. There were 2 </a:t>
            </a:r>
            <a:r>
              <a:rPr lang="en-US" sz="2500" b="1" dirty="0">
                <a:solidFill>
                  <a:srgbClr val="0000FF"/>
                </a:solidFill>
                <a:latin typeface="Palatino Linotype" panose="02040502050505030304" pitchFamily="18" charset="0"/>
              </a:rPr>
              <a:t>death</a:t>
            </a:r>
            <a:r>
              <a:rPr lang="en-US" sz="2500" b="1" dirty="0">
                <a:latin typeface="Palatino Linotype" panose="02040502050505030304" pitchFamily="18" charset="0"/>
              </a:rPr>
              <a:t> cases reported: CAR T cells targeted ERBB2 in 1 patient with widely metastatic colon cancer and another 1 with bulky chronic lymphocytic leukemia by targeting CD19. </a:t>
            </a:r>
          </a:p>
          <a:p>
            <a:pPr marL="0" indent="0" algn="r">
              <a:buNone/>
            </a:pPr>
            <a:endParaRPr lang="en-US" sz="2500" b="1" dirty="0">
              <a:latin typeface="Palatino Linotype" panose="02040502050505030304" pitchFamily="18" charset="0"/>
            </a:endParaRPr>
          </a:p>
          <a:p>
            <a:pPr marL="0" indent="0" algn="r">
              <a:buNone/>
            </a:pPr>
            <a:r>
              <a:rPr lang="en-US" sz="2500" b="1" dirty="0">
                <a:latin typeface="Palatino Linotype" panose="02040502050505030304" pitchFamily="18" charset="0"/>
              </a:rPr>
              <a:t>Significant toxicity such as </a:t>
            </a:r>
            <a:r>
              <a:rPr lang="en-US" sz="2500" b="1" dirty="0">
                <a:solidFill>
                  <a:srgbClr val="0000FF"/>
                </a:solidFill>
                <a:latin typeface="Palatino Linotype" panose="02040502050505030304" pitchFamily="18" charset="0"/>
              </a:rPr>
              <a:t>hepatic toxicity</a:t>
            </a:r>
            <a:r>
              <a:rPr lang="en-US" sz="2500" b="1" dirty="0">
                <a:latin typeface="Palatino Linotype" panose="02040502050505030304" pitchFamily="18" charset="0"/>
              </a:rPr>
              <a:t>, </a:t>
            </a:r>
            <a:r>
              <a:rPr lang="en-US" sz="2500" b="1" dirty="0">
                <a:solidFill>
                  <a:srgbClr val="0000FF"/>
                </a:solidFill>
                <a:latin typeface="Palatino Linotype" panose="02040502050505030304" pitchFamily="18" charset="0"/>
              </a:rPr>
              <a:t>fatal pulmonary dysfunction</a:t>
            </a:r>
            <a:r>
              <a:rPr lang="en-US" sz="2500" b="1" dirty="0">
                <a:latin typeface="Palatino Linotype" panose="02040502050505030304" pitchFamily="18" charset="0"/>
              </a:rPr>
              <a:t>, </a:t>
            </a:r>
            <a:r>
              <a:rPr lang="en-US" sz="2500" b="1" dirty="0">
                <a:solidFill>
                  <a:srgbClr val="0000FF"/>
                </a:solidFill>
                <a:latin typeface="Palatino Linotype" panose="02040502050505030304" pitchFamily="18" charset="0"/>
              </a:rPr>
              <a:t>systemic inflammatory response syndrome (SIRS) </a:t>
            </a:r>
            <a:r>
              <a:rPr lang="en-US" sz="2500" b="1" dirty="0">
                <a:latin typeface="Palatino Linotype" panose="02040502050505030304" pitchFamily="18" charset="0"/>
              </a:rPr>
              <a:t>or even </a:t>
            </a:r>
            <a:r>
              <a:rPr lang="en-US" sz="2500" b="1" dirty="0">
                <a:solidFill>
                  <a:srgbClr val="0000FF"/>
                </a:solidFill>
                <a:latin typeface="Palatino Linotype" panose="02040502050505030304" pitchFamily="18" charset="0"/>
              </a:rPr>
              <a:t>“cytokine storm” </a:t>
            </a:r>
            <a:r>
              <a:rPr lang="en-US" sz="2500" b="1" dirty="0">
                <a:latin typeface="Palatino Linotype" panose="02040502050505030304" pitchFamily="18" charset="0"/>
              </a:rPr>
              <a:t>has been reported in patients. These obvious toxicities were usually </a:t>
            </a:r>
            <a:r>
              <a:rPr lang="en-US" sz="2500" b="1" u="sng" dirty="0">
                <a:latin typeface="Palatino Linotype" panose="02040502050505030304" pitchFamily="18" charset="0"/>
              </a:rPr>
              <a:t>associated with the lack of discrimination between tumor and normal cells </a:t>
            </a:r>
            <a:r>
              <a:rPr lang="en-US" sz="2500" b="1" dirty="0">
                <a:latin typeface="Palatino Linotype" panose="02040502050505030304" pitchFamily="18" charset="0"/>
              </a:rPr>
              <a:t>by CAR-T cells. </a:t>
            </a:r>
          </a:p>
        </p:txBody>
      </p:sp>
    </p:spTree>
    <p:extLst>
      <p:ext uri="{BB962C8B-B14F-4D97-AF65-F5344CB8AC3E}">
        <p14:creationId xmlns:p14="http://schemas.microsoft.com/office/powerpoint/2010/main" val="2188990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F3A2D-DF3B-1653-AA09-B091F3EC97A3}"/>
              </a:ext>
            </a:extLst>
          </p:cNvPr>
          <p:cNvSpPr>
            <a:spLocks noGrp="1"/>
          </p:cNvSpPr>
          <p:nvPr>
            <p:ph type="title"/>
          </p:nvPr>
        </p:nvSpPr>
        <p:spPr>
          <a:xfrm>
            <a:off x="323528" y="5760"/>
            <a:ext cx="8568952" cy="720080"/>
          </a:xfrm>
          <a:solidFill>
            <a:schemeClr val="bg2">
              <a:lumMod val="90000"/>
            </a:schemeClr>
          </a:solidFill>
        </p:spPr>
        <p:txBody>
          <a:bodyPr>
            <a:noAutofit/>
          </a:bodyPr>
          <a:lstStyle/>
          <a:p>
            <a:pPr algn="l"/>
            <a:r>
              <a:rPr lang="en-US" sz="2800" b="1" dirty="0">
                <a:latin typeface="Palatino Linotype" panose="02040502050505030304" pitchFamily="18" charset="0"/>
              </a:rPr>
              <a:t>Summary, the key points of these teaching unit are:</a:t>
            </a:r>
          </a:p>
        </p:txBody>
      </p:sp>
      <p:sp>
        <p:nvSpPr>
          <p:cNvPr id="3" name="Content Placeholder 2">
            <a:extLst>
              <a:ext uri="{FF2B5EF4-FFF2-40B4-BE49-F238E27FC236}">
                <a16:creationId xmlns:a16="http://schemas.microsoft.com/office/drawing/2014/main" id="{0659EFBC-4BB0-523B-9B68-B4B49266659D}"/>
              </a:ext>
            </a:extLst>
          </p:cNvPr>
          <p:cNvSpPr>
            <a:spLocks noGrp="1"/>
          </p:cNvSpPr>
          <p:nvPr>
            <p:ph idx="1"/>
          </p:nvPr>
        </p:nvSpPr>
        <p:spPr>
          <a:xfrm>
            <a:off x="179512" y="725840"/>
            <a:ext cx="8856984" cy="6132160"/>
          </a:xfrm>
        </p:spPr>
        <p:txBody>
          <a:bodyPr>
            <a:noAutofit/>
          </a:bodyPr>
          <a:lstStyle/>
          <a:p>
            <a:r>
              <a:rPr lang="en-US" sz="1800" b="1" dirty="0">
                <a:latin typeface="Palatino Linotype" panose="02040502050505030304" pitchFamily="18" charset="0"/>
              </a:rPr>
              <a:t>Adoptive cell therapy is an active biological strategy, whereby patient immune cells are collected, expanded, and engineered </a:t>
            </a:r>
            <a:r>
              <a:rPr lang="en-US" sz="1800" b="1" i="1" dirty="0">
                <a:latin typeface="Palatino Linotype" panose="02040502050505030304" pitchFamily="18" charset="0"/>
              </a:rPr>
              <a:t>in vitro </a:t>
            </a:r>
            <a:r>
              <a:rPr lang="en-US" sz="1800" b="1" dirty="0">
                <a:latin typeface="Palatino Linotype" panose="02040502050505030304" pitchFamily="18" charset="0"/>
              </a:rPr>
              <a:t>before being reinfused into the patient’s body to kill pathogens and/or tumor cells. </a:t>
            </a:r>
          </a:p>
          <a:p>
            <a:r>
              <a:rPr lang="en-US" sz="1800" b="1" dirty="0">
                <a:latin typeface="Palatino Linotype" panose="02040502050505030304" pitchFamily="18" charset="0"/>
              </a:rPr>
              <a:t>LAK cells have been utilized in vivo both in animals and in human beings for the treatment of melanoma and renal cell carcinoma, but been hampered by the difficulty of generating large numbers of cytotoxic cells and by low antitumor effects </a:t>
            </a:r>
            <a:r>
              <a:rPr lang="en-US" sz="1800" b="1" i="1" dirty="0">
                <a:latin typeface="Palatino Linotype" panose="02040502050505030304" pitchFamily="18" charset="0"/>
              </a:rPr>
              <a:t>in vivo.</a:t>
            </a:r>
          </a:p>
          <a:p>
            <a:r>
              <a:rPr lang="en-US" sz="1800" b="1" dirty="0">
                <a:latin typeface="Palatino Linotype" panose="02040502050505030304" pitchFamily="18" charset="0"/>
              </a:rPr>
              <a:t>CIK cell-based immunotherapy has demonstrated potential in improving clinical outcomes and relieving the major side effects of standard treatment options. CIK cells in combination with other conventional and established therapeutic options represent an innovative approach.</a:t>
            </a:r>
          </a:p>
          <a:p>
            <a:r>
              <a:rPr lang="en-US" sz="1800" b="1" dirty="0">
                <a:latin typeface="Palatino Linotype" panose="02040502050505030304" pitchFamily="18" charset="0"/>
              </a:rPr>
              <a:t>The major effectors of TIL cells are phenotypically CD8+ T cells which may be the most specific effector cells for adoptive immunotherapy. However, the approach are restricted to clinical application, for its difficulty of expanding enough cytotoxic cells and low antitumor effects </a:t>
            </a:r>
            <a:r>
              <a:rPr lang="en-US" sz="1800" b="1" i="1" dirty="0">
                <a:latin typeface="Palatino Linotype" panose="02040502050505030304" pitchFamily="18" charset="0"/>
              </a:rPr>
              <a:t>in vivo</a:t>
            </a:r>
            <a:r>
              <a:rPr lang="en-US" sz="1800" b="1" dirty="0">
                <a:latin typeface="Palatino Linotype" panose="02040502050505030304" pitchFamily="18" charset="0"/>
              </a:rPr>
              <a:t>. </a:t>
            </a:r>
          </a:p>
          <a:p>
            <a:r>
              <a:rPr lang="en-US" sz="1800" b="1" dirty="0">
                <a:latin typeface="Palatino Linotype" panose="02040502050505030304" pitchFamily="18" charset="0"/>
              </a:rPr>
              <a:t>CARs are engineered synthetic receptors that function to redirect lymphocytes, most commonly T cells, to recognize and eliminate cells expressing a specific target antigen. CAR T cell therapy is a personalized, living drug and it has shown promise for treating hematological malignancies. Unfortunately, there are a number of limitations to CAR T therapy that are a barrier to clinical use for the majority of patients.</a:t>
            </a:r>
          </a:p>
        </p:txBody>
      </p:sp>
    </p:spTree>
    <p:extLst>
      <p:ext uri="{BB962C8B-B14F-4D97-AF65-F5344CB8AC3E}">
        <p14:creationId xmlns:p14="http://schemas.microsoft.com/office/powerpoint/2010/main" val="36675845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86969-15C6-6945-2A9B-D203488FBAD0}"/>
              </a:ext>
            </a:extLst>
          </p:cNvPr>
          <p:cNvSpPr>
            <a:spLocks noGrp="1"/>
          </p:cNvSpPr>
          <p:nvPr>
            <p:ph type="title"/>
          </p:nvPr>
        </p:nvSpPr>
        <p:spPr>
          <a:xfrm>
            <a:off x="457200" y="260648"/>
            <a:ext cx="8229600" cy="620688"/>
          </a:xfrm>
        </p:spPr>
        <p:txBody>
          <a:bodyPr>
            <a:normAutofit fontScale="90000"/>
          </a:bodyPr>
          <a:lstStyle/>
          <a:p>
            <a:r>
              <a:rPr lang="en-US" b="1" dirty="0">
                <a:latin typeface="Palatino Linotype" panose="02040502050505030304" pitchFamily="18" charset="0"/>
              </a:rPr>
              <a:t>Literature</a:t>
            </a:r>
          </a:p>
        </p:txBody>
      </p:sp>
      <p:sp>
        <p:nvSpPr>
          <p:cNvPr id="3" name="Content Placeholder 2">
            <a:extLst>
              <a:ext uri="{FF2B5EF4-FFF2-40B4-BE49-F238E27FC236}">
                <a16:creationId xmlns:a16="http://schemas.microsoft.com/office/drawing/2014/main" id="{2AC73FF9-40AC-95A4-CC93-ECA60CD86D7E}"/>
              </a:ext>
            </a:extLst>
          </p:cNvPr>
          <p:cNvSpPr>
            <a:spLocks noGrp="1"/>
          </p:cNvSpPr>
          <p:nvPr>
            <p:ph idx="1"/>
          </p:nvPr>
        </p:nvSpPr>
        <p:spPr>
          <a:xfrm>
            <a:off x="179512" y="1484784"/>
            <a:ext cx="8784976" cy="4392488"/>
          </a:xfrm>
        </p:spPr>
        <p:txBody>
          <a:bodyPr>
            <a:noAutofit/>
          </a:bodyPr>
          <a:lstStyle/>
          <a:p>
            <a:r>
              <a:rPr lang="en-US" sz="1700" b="1" dirty="0">
                <a:latin typeface="Palatino Linotype" panose="02040502050505030304" pitchFamily="18" charset="0"/>
              </a:rPr>
              <a:t>Wendel P, </a:t>
            </a:r>
            <a:r>
              <a:rPr lang="en-US" sz="1700" b="1" dirty="0" err="1">
                <a:latin typeface="Palatino Linotype" panose="02040502050505030304" pitchFamily="18" charset="0"/>
              </a:rPr>
              <a:t>Reindl</a:t>
            </a:r>
            <a:r>
              <a:rPr lang="en-US" sz="1700" b="1" dirty="0">
                <a:latin typeface="Palatino Linotype" panose="02040502050505030304" pitchFamily="18" charset="0"/>
              </a:rPr>
              <a:t> LM, </a:t>
            </a:r>
            <a:r>
              <a:rPr lang="en-US" sz="1700" b="1" dirty="0" err="1">
                <a:latin typeface="Palatino Linotype" panose="02040502050505030304" pitchFamily="18" charset="0"/>
              </a:rPr>
              <a:t>Bexte</a:t>
            </a:r>
            <a:r>
              <a:rPr lang="en-US" sz="1700" b="1" dirty="0">
                <a:latin typeface="Palatino Linotype" panose="02040502050505030304" pitchFamily="18" charset="0"/>
              </a:rPr>
              <a:t> T, </a:t>
            </a:r>
            <a:r>
              <a:rPr lang="en-US" sz="1700" b="1" dirty="0" err="1">
                <a:latin typeface="Palatino Linotype" panose="02040502050505030304" pitchFamily="18" charset="0"/>
              </a:rPr>
              <a:t>Künnemeyer</a:t>
            </a:r>
            <a:r>
              <a:rPr lang="en-US" sz="1700" b="1" dirty="0">
                <a:latin typeface="Palatino Linotype" panose="02040502050505030304" pitchFamily="18" charset="0"/>
              </a:rPr>
              <a:t> L, et al. Arming Immune Cells for Battle: A Brief Journey through the Advancements of T and NK Cell Immunotherapy. Cancers (Basel). 2021;13(6):1481. </a:t>
            </a:r>
          </a:p>
          <a:p>
            <a:r>
              <a:rPr lang="en-US" sz="1700" b="1" dirty="0">
                <a:latin typeface="Palatino Linotype" panose="02040502050505030304" pitchFamily="18" charset="0"/>
              </a:rPr>
              <a:t>Liu Q, Li J, Zheng H, Yang Sen, et al. Adoptive cellular immunotherapy for solid neoplasms beyond CAR‑T. Molecular Cancer 2023; 22:28</a:t>
            </a:r>
          </a:p>
          <a:p>
            <a:r>
              <a:rPr lang="en-US" sz="1700" b="1" dirty="0">
                <a:latin typeface="Palatino Linotype" panose="02040502050505030304" pitchFamily="18" charset="0"/>
              </a:rPr>
              <a:t>Ge C, Li R, Song X, Qin S. Advances in evidence-based cancer adoptive cell therapy. Chin Clin Oncol. 2017;6(2):18. </a:t>
            </a:r>
          </a:p>
          <a:p>
            <a:r>
              <a:rPr lang="en-US" sz="1700" b="1" dirty="0" err="1">
                <a:latin typeface="Palatino Linotype" panose="02040502050505030304" pitchFamily="18" charset="0"/>
              </a:rPr>
              <a:t>Herberman</a:t>
            </a:r>
            <a:r>
              <a:rPr lang="en-US" sz="1700" b="1" dirty="0">
                <a:latin typeface="Palatino Linotype" panose="02040502050505030304" pitchFamily="18" charset="0"/>
              </a:rPr>
              <a:t> RB. , Lymphokine-Activated Killer (LAK) Cells. In: Encyclopedia of Immunology, Second Edition  1998</a:t>
            </a:r>
          </a:p>
          <a:p>
            <a:r>
              <a:rPr lang="en-US" sz="1700" b="1" dirty="0">
                <a:latin typeface="Palatino Linotype" panose="02040502050505030304" pitchFamily="18" charset="0"/>
              </a:rPr>
              <a:t>Takei F. LAK cell therapy of AML: not to be lost in translation. Exp </a:t>
            </a:r>
            <a:r>
              <a:rPr lang="en-US" sz="1700" b="1" dirty="0" err="1">
                <a:latin typeface="Palatino Linotype" panose="02040502050505030304" pitchFamily="18" charset="0"/>
              </a:rPr>
              <a:t>Hematol</a:t>
            </a:r>
            <a:r>
              <a:rPr lang="en-US" sz="1700" b="1" dirty="0">
                <a:latin typeface="Palatino Linotype" panose="02040502050505030304" pitchFamily="18" charset="0"/>
              </a:rPr>
              <a:t>. 2011 Nov;39(11):1045-6. </a:t>
            </a:r>
            <a:r>
              <a:rPr lang="en-US" sz="1700" b="1" dirty="0" err="1">
                <a:latin typeface="Palatino Linotype" panose="02040502050505030304" pitchFamily="18" charset="0"/>
              </a:rPr>
              <a:t>doi</a:t>
            </a:r>
            <a:r>
              <a:rPr lang="en-US" sz="1700" b="1" dirty="0">
                <a:latin typeface="Palatino Linotype" panose="02040502050505030304" pitchFamily="18" charset="0"/>
              </a:rPr>
              <a:t>: 10.1016/j.exphem.2011.08.005.</a:t>
            </a:r>
          </a:p>
          <a:p>
            <a:r>
              <a:rPr lang="en-US" sz="1700" b="1" dirty="0">
                <a:latin typeface="Palatino Linotype" panose="02040502050505030304" pitchFamily="18" charset="0"/>
              </a:rPr>
              <a:t>Gao X, Mi Y, Guo N, Xu H, Xu L, Gou X, Jin W. Cytokine-Induced Killer Cells As Pharmacological Tools for Cancer Immunotherapy. Front Immunol. 2017;8:774.</a:t>
            </a:r>
          </a:p>
          <a:p>
            <a:r>
              <a:rPr lang="en-US" sz="1700" b="1" dirty="0">
                <a:latin typeface="Palatino Linotype" panose="02040502050505030304" pitchFamily="18" charset="0"/>
              </a:rPr>
              <a:t>Kai-Lin Fang K, Bok Lee J, Zhang L. Adoptive Cell Therapy for T-Cell Malignancies. Cancers 2023 ; 15:94. </a:t>
            </a:r>
            <a:endParaRPr lang="sr-Latn-RS" sz="1700" b="1" dirty="0">
              <a:latin typeface="Palatino Linotype" panose="02040502050505030304" pitchFamily="18" charset="0"/>
            </a:endParaRPr>
          </a:p>
        </p:txBody>
      </p:sp>
    </p:spTree>
    <p:extLst>
      <p:ext uri="{BB962C8B-B14F-4D97-AF65-F5344CB8AC3E}">
        <p14:creationId xmlns:p14="http://schemas.microsoft.com/office/powerpoint/2010/main" val="39869190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86969-15C6-6945-2A9B-D203488FBAD0}"/>
              </a:ext>
            </a:extLst>
          </p:cNvPr>
          <p:cNvSpPr>
            <a:spLocks noGrp="1"/>
          </p:cNvSpPr>
          <p:nvPr>
            <p:ph type="title"/>
          </p:nvPr>
        </p:nvSpPr>
        <p:spPr>
          <a:xfrm>
            <a:off x="457200" y="260648"/>
            <a:ext cx="8229600" cy="620688"/>
          </a:xfrm>
        </p:spPr>
        <p:txBody>
          <a:bodyPr>
            <a:normAutofit fontScale="90000"/>
          </a:bodyPr>
          <a:lstStyle/>
          <a:p>
            <a:r>
              <a:rPr lang="en-US" b="1" dirty="0">
                <a:latin typeface="Palatino Linotype" panose="02040502050505030304" pitchFamily="18" charset="0"/>
              </a:rPr>
              <a:t>Literature</a:t>
            </a:r>
          </a:p>
        </p:txBody>
      </p:sp>
      <p:sp>
        <p:nvSpPr>
          <p:cNvPr id="3" name="Content Placeholder 2">
            <a:extLst>
              <a:ext uri="{FF2B5EF4-FFF2-40B4-BE49-F238E27FC236}">
                <a16:creationId xmlns:a16="http://schemas.microsoft.com/office/drawing/2014/main" id="{2AC73FF9-40AC-95A4-CC93-ECA60CD86D7E}"/>
              </a:ext>
            </a:extLst>
          </p:cNvPr>
          <p:cNvSpPr>
            <a:spLocks noGrp="1"/>
          </p:cNvSpPr>
          <p:nvPr>
            <p:ph idx="1"/>
          </p:nvPr>
        </p:nvSpPr>
        <p:spPr>
          <a:xfrm>
            <a:off x="251520" y="1124744"/>
            <a:ext cx="8640960" cy="5616624"/>
          </a:xfrm>
        </p:spPr>
        <p:txBody>
          <a:bodyPr>
            <a:noAutofit/>
          </a:bodyPr>
          <a:lstStyle/>
          <a:p>
            <a:r>
              <a:rPr lang="en-US" sz="1700" b="1" dirty="0" err="1">
                <a:latin typeface="Palatino Linotype" panose="02040502050505030304" pitchFamily="18" charset="0"/>
              </a:rPr>
              <a:t>Bakhtiyaridovvombaygi</a:t>
            </a:r>
            <a:r>
              <a:rPr lang="en-US" sz="1700" b="1" dirty="0">
                <a:latin typeface="Palatino Linotype" panose="02040502050505030304" pitchFamily="18" charset="0"/>
              </a:rPr>
              <a:t> M, </a:t>
            </a:r>
            <a:r>
              <a:rPr lang="en-US" sz="1700" b="1" dirty="0" err="1">
                <a:latin typeface="Palatino Linotype" panose="02040502050505030304" pitchFamily="18" charset="0"/>
              </a:rPr>
              <a:t>Yazdanparast</a:t>
            </a:r>
            <a:r>
              <a:rPr lang="en-US" sz="1700" b="1" dirty="0">
                <a:latin typeface="Palatino Linotype" panose="02040502050505030304" pitchFamily="18" charset="0"/>
              </a:rPr>
              <a:t> S, </a:t>
            </a:r>
            <a:r>
              <a:rPr lang="en-US" sz="1700" b="1" dirty="0" err="1">
                <a:latin typeface="Palatino Linotype" panose="02040502050505030304" pitchFamily="18" charset="0"/>
              </a:rPr>
              <a:t>Mikanik</a:t>
            </a:r>
            <a:r>
              <a:rPr lang="en-US" sz="1700" b="1" dirty="0">
                <a:latin typeface="Palatino Linotype" panose="02040502050505030304" pitchFamily="18" charset="0"/>
              </a:rPr>
              <a:t> F, </a:t>
            </a:r>
            <a:r>
              <a:rPr lang="en-US" sz="1700" b="1" dirty="0" err="1">
                <a:latin typeface="Palatino Linotype" panose="02040502050505030304" pitchFamily="18" charset="0"/>
              </a:rPr>
              <a:t>Izadpanah</a:t>
            </a:r>
            <a:r>
              <a:rPr lang="en-US" sz="1700" b="1" dirty="0">
                <a:latin typeface="Palatino Linotype" panose="02040502050505030304" pitchFamily="18" charset="0"/>
              </a:rPr>
              <a:t> A, et al. Cytokine-Induced Memory-Like NK Cells: Emerging strategy for AML immunotherapy. Biomed </a:t>
            </a:r>
            <a:r>
              <a:rPr lang="en-US" sz="1700" b="1" dirty="0" err="1">
                <a:latin typeface="Palatino Linotype" panose="02040502050505030304" pitchFamily="18" charset="0"/>
              </a:rPr>
              <a:t>Pharmacother</a:t>
            </a:r>
            <a:r>
              <a:rPr lang="en-US" sz="1700" b="1" dirty="0">
                <a:latin typeface="Palatino Linotype" panose="02040502050505030304" pitchFamily="18" charset="0"/>
              </a:rPr>
              <a:t>. 2023;168:115718</a:t>
            </a:r>
          </a:p>
          <a:p>
            <a:r>
              <a:rPr lang="en-US" sz="1700" b="1" dirty="0" err="1">
                <a:latin typeface="Palatino Linotype" panose="02040502050505030304" pitchFamily="18" charset="0"/>
              </a:rPr>
              <a:t>Kazemi</a:t>
            </a:r>
            <a:r>
              <a:rPr lang="en-US" sz="1700" b="1" dirty="0">
                <a:latin typeface="Palatino Linotype" panose="02040502050505030304" pitchFamily="18" charset="0"/>
              </a:rPr>
              <a:t> MH, Sadri M, Najafi A, Rahimi A, </a:t>
            </a:r>
            <a:r>
              <a:rPr lang="sr-Latn-RS" sz="1700" b="1" dirty="0">
                <a:latin typeface="Palatino Linotype" panose="02040502050505030304" pitchFamily="18" charset="0"/>
              </a:rPr>
              <a:t>et al</a:t>
            </a:r>
            <a:r>
              <a:rPr lang="en-US" sz="1700" b="1" dirty="0">
                <a:latin typeface="Palatino Linotype" panose="02040502050505030304" pitchFamily="18" charset="0"/>
              </a:rPr>
              <a:t>. Tumor-infiltrating lymphocytes for treatment of solid tumors: It takes two to tango? Front Immunol. 2022;13:1018962.</a:t>
            </a:r>
            <a:endParaRPr lang="sr-Latn-RS" sz="1700" b="1" dirty="0">
              <a:latin typeface="Palatino Linotype" panose="02040502050505030304" pitchFamily="18" charset="0"/>
            </a:endParaRPr>
          </a:p>
          <a:p>
            <a:r>
              <a:rPr lang="en-US" sz="1700" b="1" dirty="0" err="1">
                <a:latin typeface="Palatino Linotype" panose="02040502050505030304" pitchFamily="18" charset="0"/>
              </a:rPr>
              <a:t>Ahmeda</a:t>
            </a:r>
            <a:r>
              <a:rPr lang="sr-Latn-RS" sz="1700" b="1" dirty="0">
                <a:latin typeface="Palatino Linotype" panose="02040502050505030304" pitchFamily="18" charset="0"/>
              </a:rPr>
              <a:t> </a:t>
            </a:r>
            <a:r>
              <a:rPr lang="en-US" sz="1700" b="1" dirty="0">
                <a:latin typeface="Palatino Linotype" panose="02040502050505030304" pitchFamily="18" charset="0"/>
              </a:rPr>
              <a:t>H, Rafi</a:t>
            </a:r>
            <a:r>
              <a:rPr lang="sr-Latn-RS" sz="1700" b="1" dirty="0">
                <a:latin typeface="Palatino Linotype" panose="02040502050505030304" pitchFamily="18" charset="0"/>
              </a:rPr>
              <a:t> </a:t>
            </a:r>
            <a:r>
              <a:rPr lang="en-US" sz="1700" b="1" dirty="0" err="1">
                <a:latin typeface="Palatino Linotype" panose="02040502050505030304" pitchFamily="18" charset="0"/>
              </a:rPr>
              <a:t>Mahmudb</a:t>
            </a:r>
            <a:r>
              <a:rPr lang="en-US" sz="1700" b="1" dirty="0">
                <a:latin typeface="Palatino Linotype" panose="02040502050505030304" pitchFamily="18" charset="0"/>
              </a:rPr>
              <a:t> Aar, </a:t>
            </a:r>
            <a:r>
              <a:rPr lang="sr-Latn-RS" sz="1700" b="1" dirty="0">
                <a:latin typeface="Palatino Linotype" panose="02040502050505030304" pitchFamily="18" charset="0"/>
              </a:rPr>
              <a:t>et al. </a:t>
            </a:r>
            <a:r>
              <a:rPr lang="en-US" sz="1700" b="1" dirty="0">
                <a:latin typeface="Palatino Linotype" panose="02040502050505030304" pitchFamily="18" charset="0"/>
              </a:rPr>
              <a:t>Role of T cells in cancer immunotherapy: Opportunities and challenges</a:t>
            </a:r>
            <a:r>
              <a:rPr lang="sr-Latn-RS" sz="1700" b="1" dirty="0">
                <a:latin typeface="Palatino Linotype" panose="02040502050505030304" pitchFamily="18" charset="0"/>
              </a:rPr>
              <a:t>. </a:t>
            </a:r>
            <a:r>
              <a:rPr lang="en-US" sz="1700" b="1" dirty="0">
                <a:latin typeface="Palatino Linotype" panose="02040502050505030304" pitchFamily="18" charset="0"/>
              </a:rPr>
              <a:t>Cancer Pathogenesis and Therapy 2023; 116–126</a:t>
            </a:r>
          </a:p>
          <a:p>
            <a:r>
              <a:rPr lang="en-US" sz="1700" b="1" dirty="0">
                <a:latin typeface="Palatino Linotype" panose="02040502050505030304" pitchFamily="18" charset="0"/>
              </a:rPr>
              <a:t>Tay RE, Richardson EK, </a:t>
            </a:r>
            <a:r>
              <a:rPr lang="en-US" sz="1700" b="1" dirty="0" err="1">
                <a:latin typeface="Palatino Linotype" panose="02040502050505030304" pitchFamily="18" charset="0"/>
              </a:rPr>
              <a:t>Toh</a:t>
            </a:r>
            <a:r>
              <a:rPr lang="en-US" sz="1700" b="1" dirty="0">
                <a:latin typeface="Palatino Linotype" panose="02040502050505030304" pitchFamily="18" charset="0"/>
              </a:rPr>
              <a:t> HC. Revisiting the role of CD4+ T cells in cancer immunotherapy-new insights into old paradigms. Cancer Gene </a:t>
            </a:r>
            <a:r>
              <a:rPr lang="en-US" sz="1700" b="1" dirty="0" err="1">
                <a:latin typeface="Palatino Linotype" panose="02040502050505030304" pitchFamily="18" charset="0"/>
              </a:rPr>
              <a:t>Ther</a:t>
            </a:r>
            <a:r>
              <a:rPr lang="en-US" sz="1700" b="1" dirty="0">
                <a:latin typeface="Palatino Linotype" panose="02040502050505030304" pitchFamily="18" charset="0"/>
              </a:rPr>
              <a:t>. 2021;28(1-2):5-17.</a:t>
            </a:r>
          </a:p>
          <a:p>
            <a:r>
              <a:rPr lang="en-US" sz="1700" b="1" dirty="0">
                <a:latin typeface="Palatino Linotype" panose="02040502050505030304" pitchFamily="18" charset="0"/>
              </a:rPr>
              <a:t>Zhao Y, Deng J, Rao S, Guo S, et al. Tumor Infiltrating Lymphocyte (TIL) Therapy for Solid Tumor Treatment: Progressions and Challenges. Cancers (Basel). 2022;14(17):4160. </a:t>
            </a:r>
          </a:p>
          <a:p>
            <a:r>
              <a:rPr lang="en-US" sz="1700" b="1" dirty="0">
                <a:latin typeface="Palatino Linotype" panose="02040502050505030304" pitchFamily="18" charset="0"/>
              </a:rPr>
              <a:t>De Marco RC, </a:t>
            </a:r>
            <a:r>
              <a:rPr lang="en-US" sz="1700" b="1" dirty="0" err="1">
                <a:latin typeface="Palatino Linotype" panose="02040502050505030304" pitchFamily="18" charset="0"/>
              </a:rPr>
              <a:t>Monzo</a:t>
            </a:r>
            <a:r>
              <a:rPr lang="en-US" sz="1700" b="1" dirty="0">
                <a:latin typeface="Palatino Linotype" panose="02040502050505030304" pitchFamily="18" charset="0"/>
              </a:rPr>
              <a:t> HJ, </a:t>
            </a:r>
            <a:r>
              <a:rPr lang="en-US" sz="1700" b="1" dirty="0" err="1">
                <a:latin typeface="Palatino Linotype" panose="02040502050505030304" pitchFamily="18" charset="0"/>
              </a:rPr>
              <a:t>Ojala</a:t>
            </a:r>
            <a:r>
              <a:rPr lang="en-US" sz="1700" b="1" dirty="0">
                <a:latin typeface="Palatino Linotype" panose="02040502050505030304" pitchFamily="18" charset="0"/>
              </a:rPr>
              <a:t> PM. CAR T Cell Therapy: A Versatile Living Drug. Int J Mol Sci. 2023;24(7):6300. </a:t>
            </a:r>
          </a:p>
          <a:p>
            <a:r>
              <a:rPr lang="en-US" sz="1700" b="1" dirty="0">
                <a:latin typeface="Palatino Linotype" panose="02040502050505030304" pitchFamily="18" charset="0"/>
              </a:rPr>
              <a:t>Chen L, Chen F, </a:t>
            </a:r>
            <a:r>
              <a:rPr lang="en-US" sz="1700" b="1" dirty="0" err="1">
                <a:latin typeface="Palatino Linotype" panose="02040502050505030304" pitchFamily="18" charset="0"/>
              </a:rPr>
              <a:t>Niu</a:t>
            </a:r>
            <a:r>
              <a:rPr lang="en-US" sz="1700" b="1" dirty="0">
                <a:latin typeface="Palatino Linotype" panose="02040502050505030304" pitchFamily="18" charset="0"/>
              </a:rPr>
              <a:t> H, Li J, Pu Y, Yang C, Wang Y, Huang R, Li K, Lei Y, Huang Y. Chimeric Antigen Receptor (CAR)-T Cell Immunotherapy Against Thoracic Malignancies: Challenges and Opportunities. Front Immunol. 2022;13:871661.</a:t>
            </a:r>
          </a:p>
          <a:p>
            <a:pPr marL="0" indent="0">
              <a:buNone/>
            </a:pPr>
            <a:r>
              <a:rPr lang="en-US" sz="1700" b="1" dirty="0">
                <a:latin typeface="Palatino Linotype" panose="02040502050505030304" pitchFamily="18" charset="0"/>
              </a:rPr>
              <a:t> </a:t>
            </a:r>
          </a:p>
        </p:txBody>
      </p:sp>
    </p:spTree>
    <p:extLst>
      <p:ext uri="{BB962C8B-B14F-4D97-AF65-F5344CB8AC3E}">
        <p14:creationId xmlns:p14="http://schemas.microsoft.com/office/powerpoint/2010/main" val="1218273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94D3A-29F6-B8D7-CD1D-720AA137CB02}"/>
              </a:ext>
            </a:extLst>
          </p:cNvPr>
          <p:cNvSpPr>
            <a:spLocks noGrp="1"/>
          </p:cNvSpPr>
          <p:nvPr>
            <p:ph type="title"/>
          </p:nvPr>
        </p:nvSpPr>
        <p:spPr>
          <a:xfrm>
            <a:off x="457200" y="0"/>
            <a:ext cx="8229600" cy="764704"/>
          </a:xfrm>
        </p:spPr>
        <p:txBody>
          <a:bodyPr>
            <a:normAutofit/>
          </a:bodyPr>
          <a:lstStyle/>
          <a:p>
            <a:r>
              <a:rPr lang="en-US" sz="3500" b="1" dirty="0">
                <a:solidFill>
                  <a:srgbClr val="002060"/>
                </a:solidFill>
                <a:latin typeface="Palatino Linotype" panose="02040502050505030304" pitchFamily="18" charset="0"/>
              </a:rPr>
              <a:t>Classification of adoptive cell therapy</a:t>
            </a:r>
          </a:p>
        </p:txBody>
      </p:sp>
      <p:sp>
        <p:nvSpPr>
          <p:cNvPr id="3" name="Content Placeholder 2">
            <a:extLst>
              <a:ext uri="{FF2B5EF4-FFF2-40B4-BE49-F238E27FC236}">
                <a16:creationId xmlns:a16="http://schemas.microsoft.com/office/drawing/2014/main" id="{0AFF9403-E28B-6F01-D9A6-3802A9189968}"/>
              </a:ext>
            </a:extLst>
          </p:cNvPr>
          <p:cNvSpPr>
            <a:spLocks noGrp="1"/>
          </p:cNvSpPr>
          <p:nvPr>
            <p:ph idx="1"/>
          </p:nvPr>
        </p:nvSpPr>
        <p:spPr>
          <a:xfrm>
            <a:off x="445792" y="1052736"/>
            <a:ext cx="8435280" cy="3312368"/>
          </a:xfrm>
        </p:spPr>
        <p:txBody>
          <a:bodyPr>
            <a:noAutofit/>
          </a:bodyPr>
          <a:lstStyle/>
          <a:p>
            <a:pPr marL="0" indent="0">
              <a:buNone/>
            </a:pPr>
            <a:r>
              <a:rPr lang="en-US" sz="2200" b="1" dirty="0">
                <a:latin typeface="Palatino Linotype" panose="02040502050505030304" pitchFamily="18" charset="0"/>
              </a:rPr>
              <a:t>Currently, adoptive cell therapy can be classified into three types based on different immune cells involved:</a:t>
            </a:r>
          </a:p>
          <a:p>
            <a:r>
              <a:rPr lang="en-US" sz="2200" b="1" dirty="0">
                <a:solidFill>
                  <a:srgbClr val="FF0000"/>
                </a:solidFill>
                <a:latin typeface="Palatino Linotype" panose="02040502050505030304" pitchFamily="18" charset="0"/>
              </a:rPr>
              <a:t>non-specific cell therapy </a:t>
            </a:r>
            <a:r>
              <a:rPr lang="en-US" sz="2200" b="1" dirty="0">
                <a:latin typeface="Palatino Linotype" panose="02040502050505030304" pitchFamily="18" charset="0"/>
              </a:rPr>
              <a:t>using lymphokine-activated killer (LAK) cells, cytokine-induced killer (CIK) cells and natural killer cells (NK),  </a:t>
            </a:r>
          </a:p>
          <a:p>
            <a:r>
              <a:rPr lang="en-US" sz="2200" b="1" dirty="0">
                <a:solidFill>
                  <a:srgbClr val="FF0000"/>
                </a:solidFill>
                <a:latin typeface="Palatino Linotype" panose="02040502050505030304" pitchFamily="18" charset="0"/>
              </a:rPr>
              <a:t>specific cell therapy </a:t>
            </a:r>
            <a:r>
              <a:rPr lang="en-US" sz="2200" b="1" dirty="0">
                <a:latin typeface="Palatino Linotype" panose="02040502050505030304" pitchFamily="18" charset="0"/>
              </a:rPr>
              <a:t>using cytotoxic T lymphocytes (CTLs), tumor-infiltrating lymphocytes (TILs), </a:t>
            </a:r>
          </a:p>
          <a:p>
            <a:r>
              <a:rPr lang="en-US" sz="2200" b="1" dirty="0">
                <a:solidFill>
                  <a:srgbClr val="FF0000"/>
                </a:solidFill>
                <a:latin typeface="Palatino Linotype" panose="02040502050505030304" pitchFamily="18" charset="0"/>
              </a:rPr>
              <a:t>T cell therapy with modified</a:t>
            </a:r>
            <a:r>
              <a:rPr lang="en-US" sz="2200" b="1" dirty="0">
                <a:latin typeface="Palatino Linotype" panose="02040502050505030304" pitchFamily="18" charset="0"/>
              </a:rPr>
              <a:t> </a:t>
            </a:r>
            <a:r>
              <a:rPr lang="en-US" sz="2200" b="1" dirty="0">
                <a:solidFill>
                  <a:srgbClr val="FF0000"/>
                </a:solidFill>
                <a:latin typeface="Palatino Linotype" panose="02040502050505030304" pitchFamily="18" charset="0"/>
              </a:rPr>
              <a:t>chimeric antigen receptors (CAR) genes </a:t>
            </a:r>
            <a:r>
              <a:rPr lang="en-US" sz="2200" b="1" dirty="0">
                <a:latin typeface="Palatino Linotype" panose="02040502050505030304" pitchFamily="18" charset="0"/>
              </a:rPr>
              <a:t>and so on.</a:t>
            </a:r>
          </a:p>
        </p:txBody>
      </p:sp>
      <p:pic>
        <p:nvPicPr>
          <p:cNvPr id="4100" name="Picture 4">
            <a:extLst>
              <a:ext uri="{FF2B5EF4-FFF2-40B4-BE49-F238E27FC236}">
                <a16:creationId xmlns:a16="http://schemas.microsoft.com/office/drawing/2014/main" id="{C9BAB98F-9475-0E06-4F93-B4B74D6CC57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996" r="13405"/>
          <a:stretch/>
        </p:blipFill>
        <p:spPr bwMode="auto">
          <a:xfrm>
            <a:off x="4550747" y="4507909"/>
            <a:ext cx="4320480" cy="229552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C24EDAA-18BE-DA95-1DDE-2278C1ED3B64}"/>
              </a:ext>
            </a:extLst>
          </p:cNvPr>
          <p:cNvSpPr txBox="1"/>
          <p:nvPr/>
        </p:nvSpPr>
        <p:spPr>
          <a:xfrm>
            <a:off x="4526755" y="4180438"/>
            <a:ext cx="4572000" cy="338554"/>
          </a:xfrm>
          <a:prstGeom prst="rect">
            <a:avLst/>
          </a:prstGeom>
          <a:solidFill>
            <a:schemeClr val="tx2">
              <a:lumMod val="40000"/>
              <a:lumOff val="60000"/>
            </a:schemeClr>
          </a:solidFill>
        </p:spPr>
        <p:txBody>
          <a:bodyPr wrap="square">
            <a:spAutoFit/>
          </a:bodyPr>
          <a:lstStyle/>
          <a:p>
            <a:pPr algn="ctr"/>
            <a:r>
              <a:rPr lang="en-US" sz="1600" b="1" dirty="0">
                <a:latin typeface="Palatino Linotype" panose="02040502050505030304" pitchFamily="18" charset="0"/>
              </a:rPr>
              <a:t>Arming immune cells for battle against tumor</a:t>
            </a:r>
          </a:p>
        </p:txBody>
      </p:sp>
      <p:sp>
        <p:nvSpPr>
          <p:cNvPr id="7" name="TextBox 6">
            <a:extLst>
              <a:ext uri="{FF2B5EF4-FFF2-40B4-BE49-F238E27FC236}">
                <a16:creationId xmlns:a16="http://schemas.microsoft.com/office/drawing/2014/main" id="{F5B4C5EB-AF51-2105-6852-15F4F2F81599}"/>
              </a:ext>
            </a:extLst>
          </p:cNvPr>
          <p:cNvSpPr txBox="1"/>
          <p:nvPr/>
        </p:nvSpPr>
        <p:spPr>
          <a:xfrm>
            <a:off x="5580112" y="6581001"/>
            <a:ext cx="3563888" cy="276999"/>
          </a:xfrm>
          <a:prstGeom prst="rect">
            <a:avLst/>
          </a:prstGeom>
          <a:noFill/>
        </p:spPr>
        <p:txBody>
          <a:bodyPr wrap="square">
            <a:spAutoFit/>
          </a:bodyPr>
          <a:lstStyle/>
          <a:p>
            <a:pPr algn="r"/>
            <a:r>
              <a:rPr lang="en-US" sz="1200" dirty="0">
                <a:latin typeface="Palatino Linotype" panose="02040502050505030304" pitchFamily="18" charset="0"/>
              </a:rPr>
              <a:t>Wendel P et al. Cancers (Basel) 2021;13(6):1481</a:t>
            </a:r>
            <a:endParaRPr lang="en-US" sz="1200" dirty="0"/>
          </a:p>
        </p:txBody>
      </p:sp>
    </p:spTree>
    <p:extLst>
      <p:ext uri="{BB962C8B-B14F-4D97-AF65-F5344CB8AC3E}">
        <p14:creationId xmlns:p14="http://schemas.microsoft.com/office/powerpoint/2010/main" val="69313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FD583-87F6-1916-C747-739C12B06B6E}"/>
              </a:ext>
            </a:extLst>
          </p:cNvPr>
          <p:cNvSpPr>
            <a:spLocks noGrp="1"/>
          </p:cNvSpPr>
          <p:nvPr>
            <p:ph type="title"/>
          </p:nvPr>
        </p:nvSpPr>
        <p:spPr>
          <a:xfrm>
            <a:off x="463581" y="346646"/>
            <a:ext cx="8229600" cy="778098"/>
          </a:xfrm>
        </p:spPr>
        <p:txBody>
          <a:bodyPr>
            <a:normAutofit/>
          </a:bodyPr>
          <a:lstStyle/>
          <a:p>
            <a:r>
              <a:rPr lang="en-US" sz="3800" b="1" dirty="0">
                <a:solidFill>
                  <a:srgbClr val="002060"/>
                </a:solidFill>
                <a:latin typeface="Palatino Linotype" panose="02040502050505030304" pitchFamily="18" charset="0"/>
              </a:rPr>
              <a:t>Non-specific cell therapy</a:t>
            </a:r>
          </a:p>
        </p:txBody>
      </p:sp>
      <p:sp>
        <p:nvSpPr>
          <p:cNvPr id="3" name="Content Placeholder 2">
            <a:extLst>
              <a:ext uri="{FF2B5EF4-FFF2-40B4-BE49-F238E27FC236}">
                <a16:creationId xmlns:a16="http://schemas.microsoft.com/office/drawing/2014/main" id="{C3335696-789B-334E-06C7-889CBB4B66DB}"/>
              </a:ext>
            </a:extLst>
          </p:cNvPr>
          <p:cNvSpPr>
            <a:spLocks noGrp="1"/>
          </p:cNvSpPr>
          <p:nvPr>
            <p:ph idx="1"/>
          </p:nvPr>
        </p:nvSpPr>
        <p:spPr>
          <a:xfrm>
            <a:off x="463581" y="1700808"/>
            <a:ext cx="8229600" cy="4176464"/>
          </a:xfrm>
          <a:solidFill>
            <a:schemeClr val="accent1">
              <a:lumMod val="20000"/>
              <a:lumOff val="80000"/>
            </a:schemeClr>
          </a:solidFill>
        </p:spPr>
        <p:txBody>
          <a:bodyPr>
            <a:normAutofit/>
          </a:bodyPr>
          <a:lstStyle/>
          <a:p>
            <a:pPr marL="0" indent="0" algn="ctr">
              <a:buNone/>
            </a:pPr>
            <a:r>
              <a:rPr lang="en-US" sz="2600" b="1" dirty="0">
                <a:solidFill>
                  <a:srgbClr val="002060"/>
                </a:solidFill>
                <a:latin typeface="Palatino Linotype" panose="02040502050505030304" pitchFamily="18" charset="0"/>
              </a:rPr>
              <a:t>Non-specific cell</a:t>
            </a:r>
            <a:r>
              <a:rPr lang="en-US" sz="2600" b="1" dirty="0">
                <a:latin typeface="Palatino Linotype" panose="02040502050505030304" pitchFamily="18" charset="0"/>
              </a:rPr>
              <a:t> therapy is </a:t>
            </a:r>
            <a:r>
              <a:rPr lang="en-US" sz="2600" b="1" dirty="0">
                <a:solidFill>
                  <a:srgbClr val="0000FF"/>
                </a:solidFill>
                <a:latin typeface="Palatino Linotype" panose="02040502050505030304" pitchFamily="18" charset="0"/>
              </a:rPr>
              <a:t>based on the cytokine- mediated activation of immune cells isolated from peripheral blood of patients </a:t>
            </a:r>
            <a:r>
              <a:rPr lang="en-US" sz="2600" b="1" dirty="0">
                <a:solidFill>
                  <a:srgbClr val="002060"/>
                </a:solidFill>
                <a:latin typeface="Palatino Linotype" panose="02040502050505030304" pitchFamily="18" charset="0"/>
              </a:rPr>
              <a:t>to induce effective antitumor immune response which reject and destroy tumor cells. </a:t>
            </a:r>
          </a:p>
          <a:p>
            <a:pPr marL="0" indent="0" algn="ctr">
              <a:buNone/>
            </a:pPr>
            <a:r>
              <a:rPr lang="en-US" sz="2600" b="1" dirty="0">
                <a:solidFill>
                  <a:srgbClr val="002060"/>
                </a:solidFill>
                <a:latin typeface="Palatino Linotype" panose="02040502050505030304" pitchFamily="18" charset="0"/>
              </a:rPr>
              <a:t>Based on different types of immune cells involved, non-specific cell therapy can be divided into </a:t>
            </a:r>
            <a:r>
              <a:rPr lang="en-US" sz="2600" b="1" dirty="0">
                <a:solidFill>
                  <a:srgbClr val="C00000"/>
                </a:solidFill>
                <a:latin typeface="Palatino Linotype" panose="02040502050505030304" pitchFamily="18" charset="0"/>
              </a:rPr>
              <a:t>LAK cell, CIK cell</a:t>
            </a:r>
            <a:r>
              <a:rPr lang="en-US" sz="2600" b="1" dirty="0">
                <a:solidFill>
                  <a:srgbClr val="002060"/>
                </a:solidFill>
                <a:latin typeface="Palatino Linotype" panose="02040502050505030304" pitchFamily="18" charset="0"/>
              </a:rPr>
              <a:t>, and </a:t>
            </a:r>
            <a:r>
              <a:rPr lang="en-US" sz="2600" b="1" dirty="0">
                <a:solidFill>
                  <a:srgbClr val="C00000"/>
                </a:solidFill>
                <a:latin typeface="Palatino Linotype" panose="02040502050505030304" pitchFamily="18" charset="0"/>
              </a:rPr>
              <a:t>NK cell-mediated antitumor therapies</a:t>
            </a:r>
            <a:r>
              <a:rPr lang="en-US" sz="2600" b="1" dirty="0">
                <a:solidFill>
                  <a:srgbClr val="002060"/>
                </a:solidFill>
                <a:latin typeface="Palatino Linotype" panose="02040502050505030304" pitchFamily="18" charset="0"/>
              </a:rPr>
              <a:t>, and they use to treat different human tumors.</a:t>
            </a:r>
          </a:p>
        </p:txBody>
      </p:sp>
    </p:spTree>
    <p:extLst>
      <p:ext uri="{BB962C8B-B14F-4D97-AF65-F5344CB8AC3E}">
        <p14:creationId xmlns:p14="http://schemas.microsoft.com/office/powerpoint/2010/main" val="1329325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6C8B9-A772-A132-683C-CAF71DC625BB}"/>
              </a:ext>
            </a:extLst>
          </p:cNvPr>
          <p:cNvSpPr>
            <a:spLocks noGrp="1"/>
          </p:cNvSpPr>
          <p:nvPr>
            <p:ph type="title"/>
          </p:nvPr>
        </p:nvSpPr>
        <p:spPr>
          <a:xfrm>
            <a:off x="457200" y="34328"/>
            <a:ext cx="8229600" cy="792088"/>
          </a:xfrm>
        </p:spPr>
        <p:txBody>
          <a:bodyPr>
            <a:noAutofit/>
          </a:bodyPr>
          <a:lstStyle/>
          <a:p>
            <a:r>
              <a:rPr lang="en-US" sz="3000" b="1" dirty="0">
                <a:solidFill>
                  <a:srgbClr val="C00000"/>
                </a:solidFill>
                <a:latin typeface="Palatino Linotype" panose="02040502050505030304" pitchFamily="18" charset="0"/>
              </a:rPr>
              <a:t>Lymphokine-Activated Killer (LAK) cells</a:t>
            </a:r>
          </a:p>
        </p:txBody>
      </p:sp>
      <p:sp>
        <p:nvSpPr>
          <p:cNvPr id="3" name="Content Placeholder 2">
            <a:extLst>
              <a:ext uri="{FF2B5EF4-FFF2-40B4-BE49-F238E27FC236}">
                <a16:creationId xmlns:a16="http://schemas.microsoft.com/office/drawing/2014/main" id="{538B9FE0-2281-C9D9-EC40-EA5E94657FF8}"/>
              </a:ext>
            </a:extLst>
          </p:cNvPr>
          <p:cNvSpPr>
            <a:spLocks noGrp="1"/>
          </p:cNvSpPr>
          <p:nvPr>
            <p:ph idx="1"/>
          </p:nvPr>
        </p:nvSpPr>
        <p:spPr>
          <a:xfrm>
            <a:off x="254653" y="961365"/>
            <a:ext cx="8640792" cy="3403740"/>
          </a:xfrm>
        </p:spPr>
        <p:txBody>
          <a:bodyPr>
            <a:noAutofit/>
          </a:bodyPr>
          <a:lstStyle/>
          <a:p>
            <a:r>
              <a:rPr lang="en-US" sz="1900" b="1" dirty="0">
                <a:latin typeface="Palatino Linotype" panose="02040502050505030304" pitchFamily="18" charset="0"/>
              </a:rPr>
              <a:t>Grimm’s group first reported non-specific killer cells </a:t>
            </a:r>
            <a:r>
              <a:rPr lang="en-US" sz="1900" b="1" dirty="0">
                <a:solidFill>
                  <a:srgbClr val="0000FF"/>
                </a:solidFill>
                <a:latin typeface="Palatino Linotype" panose="02040502050505030304" pitchFamily="18" charset="0"/>
              </a:rPr>
              <a:t>generated by culture of peripheral blood mononuclear cells (PBMC) with high dose of interleukin-2 (IL-2), </a:t>
            </a:r>
            <a:r>
              <a:rPr lang="en-US" sz="1900" b="1" dirty="0">
                <a:latin typeface="Palatino Linotype" panose="02040502050505030304" pitchFamily="18" charset="0"/>
              </a:rPr>
              <a:t>which was named as LAK cells. </a:t>
            </a:r>
          </a:p>
          <a:p>
            <a:r>
              <a:rPr lang="en-US" sz="1900" b="1" dirty="0">
                <a:latin typeface="Palatino Linotype" panose="02040502050505030304" pitchFamily="18" charset="0"/>
              </a:rPr>
              <a:t>Thus generated LAK cells are </a:t>
            </a:r>
            <a:r>
              <a:rPr lang="en-US" sz="1900" b="1" dirty="0">
                <a:solidFill>
                  <a:srgbClr val="C00000"/>
                </a:solidFill>
                <a:latin typeface="Palatino Linotype" panose="02040502050505030304" pitchFamily="18" charset="0"/>
              </a:rPr>
              <a:t>a mixture of T cells </a:t>
            </a:r>
            <a:r>
              <a:rPr lang="en-US" sz="1900" b="1" dirty="0">
                <a:latin typeface="Palatino Linotype" panose="02040502050505030304" pitchFamily="18" charset="0"/>
              </a:rPr>
              <a:t>and </a:t>
            </a:r>
            <a:r>
              <a:rPr lang="en-US" sz="1900" b="1" dirty="0">
                <a:solidFill>
                  <a:srgbClr val="C00000"/>
                </a:solidFill>
                <a:latin typeface="Palatino Linotype" panose="02040502050505030304" pitchFamily="18" charset="0"/>
              </a:rPr>
              <a:t>NK</a:t>
            </a:r>
            <a:r>
              <a:rPr lang="en-US" sz="1900" b="1" dirty="0">
                <a:latin typeface="Palatino Linotype" panose="02040502050505030304" pitchFamily="18" charset="0"/>
              </a:rPr>
              <a:t> </a:t>
            </a:r>
            <a:r>
              <a:rPr lang="en-US" sz="1900" b="1" dirty="0">
                <a:solidFill>
                  <a:srgbClr val="C00000"/>
                </a:solidFill>
                <a:latin typeface="Palatino Linotype" panose="02040502050505030304" pitchFamily="18" charset="0"/>
              </a:rPr>
              <a:t>cells</a:t>
            </a:r>
            <a:r>
              <a:rPr lang="en-US" sz="1900" b="1" dirty="0">
                <a:latin typeface="Palatino Linotype" panose="02040502050505030304" pitchFamily="18" charset="0"/>
              </a:rPr>
              <a:t>, both of which display cytotoxicity against a broad range of tumor cells </a:t>
            </a:r>
            <a:r>
              <a:rPr lang="en-US" sz="1900" b="1" i="1" dirty="0">
                <a:latin typeface="Palatino Linotype" panose="02040502050505030304" pitchFamily="18" charset="0"/>
              </a:rPr>
              <a:t>in vitro</a:t>
            </a:r>
            <a:r>
              <a:rPr lang="en-US" sz="1900" b="1" dirty="0">
                <a:latin typeface="Palatino Linotype" panose="02040502050505030304" pitchFamily="18" charset="0"/>
              </a:rPr>
              <a:t>. It has been reported that LAK cells can effectively kill a wide variety of tumor cells such as colon cancer, pancreatic cancer, adrenal gland cancer, esophageal cancer, renal cancer, and sarcomas.  </a:t>
            </a:r>
          </a:p>
          <a:p>
            <a:r>
              <a:rPr lang="en-US" sz="1900" b="1" dirty="0">
                <a:latin typeface="Palatino Linotype" panose="02040502050505030304" pitchFamily="18" charset="0"/>
              </a:rPr>
              <a:t>LAK cells were the first </a:t>
            </a:r>
            <a:r>
              <a:rPr lang="en-US" sz="1900" b="1" i="1" dirty="0">
                <a:latin typeface="Palatino Linotype" panose="02040502050505030304" pitchFamily="18" charset="0"/>
              </a:rPr>
              <a:t>ex vivo </a:t>
            </a:r>
            <a:r>
              <a:rPr lang="en-US" sz="1900" b="1" dirty="0">
                <a:latin typeface="Palatino Linotype" panose="02040502050505030304" pitchFamily="18" charset="0"/>
              </a:rPr>
              <a:t>generated NK cell-enriched products utilized for adoptive immunotherapy. </a:t>
            </a:r>
          </a:p>
        </p:txBody>
      </p:sp>
      <p:pic>
        <p:nvPicPr>
          <p:cNvPr id="5" name="Picture 4">
            <a:extLst>
              <a:ext uri="{FF2B5EF4-FFF2-40B4-BE49-F238E27FC236}">
                <a16:creationId xmlns:a16="http://schemas.microsoft.com/office/drawing/2014/main" id="{60F8C3CD-A237-9316-224A-47867238A7C1}"/>
              </a:ext>
            </a:extLst>
          </p:cNvPr>
          <p:cNvPicPr>
            <a:picLocks noChangeAspect="1"/>
          </p:cNvPicPr>
          <p:nvPr/>
        </p:nvPicPr>
        <p:blipFill rotWithShape="1">
          <a:blip r:embed="rId2"/>
          <a:srcRect b="77300"/>
          <a:stretch/>
        </p:blipFill>
        <p:spPr>
          <a:xfrm>
            <a:off x="738152" y="4149080"/>
            <a:ext cx="8071749" cy="2304256"/>
          </a:xfrm>
          <a:prstGeom prst="rect">
            <a:avLst/>
          </a:prstGeom>
        </p:spPr>
      </p:pic>
      <p:sp>
        <p:nvSpPr>
          <p:cNvPr id="6" name="TextBox 5">
            <a:extLst>
              <a:ext uri="{FF2B5EF4-FFF2-40B4-BE49-F238E27FC236}">
                <a16:creationId xmlns:a16="http://schemas.microsoft.com/office/drawing/2014/main" id="{C0BF7C46-97F1-610F-C1FA-6E29877766DE}"/>
              </a:ext>
            </a:extLst>
          </p:cNvPr>
          <p:cNvSpPr txBox="1"/>
          <p:nvPr/>
        </p:nvSpPr>
        <p:spPr>
          <a:xfrm>
            <a:off x="5331557" y="6386179"/>
            <a:ext cx="3563888" cy="461665"/>
          </a:xfrm>
          <a:prstGeom prst="rect">
            <a:avLst/>
          </a:prstGeom>
          <a:noFill/>
        </p:spPr>
        <p:txBody>
          <a:bodyPr wrap="square">
            <a:spAutoFit/>
          </a:bodyPr>
          <a:lstStyle/>
          <a:p>
            <a:pPr algn="r"/>
            <a:r>
              <a:rPr lang="en-US" sz="1200" dirty="0">
                <a:latin typeface="Palatino Linotype" panose="02040502050505030304" pitchFamily="18" charset="0"/>
              </a:rPr>
              <a:t>Modified from Wendel P et al. Cancers (Basel) 2021;13(6):1481</a:t>
            </a:r>
            <a:endParaRPr lang="en-US" sz="1200" dirty="0"/>
          </a:p>
        </p:txBody>
      </p:sp>
    </p:spTree>
    <p:extLst>
      <p:ext uri="{BB962C8B-B14F-4D97-AF65-F5344CB8AC3E}">
        <p14:creationId xmlns:p14="http://schemas.microsoft.com/office/powerpoint/2010/main" val="2270266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B30330-B8E3-C469-E1FD-D39FCB1ECF30}"/>
              </a:ext>
            </a:extLst>
          </p:cNvPr>
          <p:cNvSpPr>
            <a:spLocks noGrp="1"/>
          </p:cNvSpPr>
          <p:nvPr>
            <p:ph idx="1"/>
          </p:nvPr>
        </p:nvSpPr>
        <p:spPr>
          <a:xfrm>
            <a:off x="395536" y="1628800"/>
            <a:ext cx="8291264" cy="3483260"/>
          </a:xfrm>
        </p:spPr>
        <p:txBody>
          <a:bodyPr>
            <a:normAutofit lnSpcReduction="10000"/>
          </a:bodyPr>
          <a:lstStyle/>
          <a:p>
            <a:pPr marL="0" indent="0" algn="ctr">
              <a:buNone/>
            </a:pPr>
            <a:r>
              <a:rPr lang="en-US" sz="2500" b="1" i="0" dirty="0">
                <a:solidFill>
                  <a:srgbClr val="0000FF"/>
                </a:solidFill>
                <a:effectLst/>
                <a:latin typeface="Palatino Linotype" panose="02040502050505030304" pitchFamily="18" charset="0"/>
              </a:rPr>
              <a:t>The dominant effector cells within LAKs are NK cells,</a:t>
            </a:r>
            <a:r>
              <a:rPr lang="en-US" sz="2500" b="1" i="0" dirty="0">
                <a:solidFill>
                  <a:srgbClr val="000000"/>
                </a:solidFill>
                <a:effectLst/>
                <a:latin typeface="Palatino Linotype" panose="02040502050505030304" pitchFamily="18" charset="0"/>
              </a:rPr>
              <a:t> which are mechanistically equivalent to peripheral blood NK cells, but are more cytotoxic against tumor cells, including NK-resistant targets. </a:t>
            </a:r>
          </a:p>
          <a:p>
            <a:pPr marL="0" indent="0" algn="ctr">
              <a:buNone/>
            </a:pPr>
            <a:endParaRPr lang="en-US" sz="2500" b="1" i="0" dirty="0">
              <a:solidFill>
                <a:srgbClr val="000000"/>
              </a:solidFill>
              <a:effectLst/>
              <a:latin typeface="Palatino Linotype" panose="02040502050505030304" pitchFamily="18" charset="0"/>
            </a:endParaRPr>
          </a:p>
          <a:p>
            <a:pPr marL="0" indent="0" algn="ctr">
              <a:buNone/>
            </a:pPr>
            <a:r>
              <a:rPr lang="en-US" sz="2500" b="1" i="0" dirty="0">
                <a:solidFill>
                  <a:srgbClr val="000000"/>
                </a:solidFill>
                <a:effectLst/>
                <a:latin typeface="Palatino Linotype" panose="02040502050505030304" pitchFamily="18" charset="0"/>
              </a:rPr>
              <a:t>It has been reported that LAK cells kill tumor cells </a:t>
            </a:r>
            <a:r>
              <a:rPr lang="en-US" sz="2500" b="1" i="1" dirty="0">
                <a:solidFill>
                  <a:srgbClr val="000000"/>
                </a:solidFill>
                <a:effectLst/>
                <a:latin typeface="Palatino Linotype" panose="02040502050505030304" pitchFamily="18" charset="0"/>
              </a:rPr>
              <a:t>in vitro</a:t>
            </a:r>
            <a:r>
              <a:rPr lang="en-US" sz="2500" b="1" i="0" dirty="0">
                <a:solidFill>
                  <a:srgbClr val="000000"/>
                </a:solidFill>
                <a:effectLst/>
                <a:latin typeface="Palatino Linotype" panose="02040502050505030304" pitchFamily="18" charset="0"/>
              </a:rPr>
              <a:t>, and mediate tumor regression upon adoptive transfer into some tumor bearing mice or cancer patients</a:t>
            </a:r>
            <a:endParaRPr lang="en-US" sz="2500" b="1" dirty="0">
              <a:latin typeface="Palatino Linotype" panose="02040502050505030304" pitchFamily="18" charset="0"/>
            </a:endParaRPr>
          </a:p>
        </p:txBody>
      </p:sp>
    </p:spTree>
    <p:extLst>
      <p:ext uri="{BB962C8B-B14F-4D97-AF65-F5344CB8AC3E}">
        <p14:creationId xmlns:p14="http://schemas.microsoft.com/office/powerpoint/2010/main" val="2208172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62A066E-EA95-1A0D-9F4D-F148A8AC0F07}"/>
              </a:ext>
            </a:extLst>
          </p:cNvPr>
          <p:cNvSpPr>
            <a:spLocks noGrp="1"/>
          </p:cNvSpPr>
          <p:nvPr>
            <p:ph type="title"/>
          </p:nvPr>
        </p:nvSpPr>
        <p:spPr>
          <a:xfrm>
            <a:off x="457200" y="19066"/>
            <a:ext cx="8229600" cy="1011405"/>
          </a:xfrm>
        </p:spPr>
        <p:txBody>
          <a:bodyPr>
            <a:normAutofit/>
          </a:bodyPr>
          <a:lstStyle/>
          <a:p>
            <a:pPr algn="ctr"/>
            <a:r>
              <a:rPr lang="sr-Latn-RS" sz="3600" b="1" dirty="0">
                <a:solidFill>
                  <a:srgbClr val="002060"/>
                </a:solidFill>
                <a:latin typeface="Palatino Linotype" panose="02040502050505030304" pitchFamily="18" charset="0"/>
              </a:rPr>
              <a:t>Effector mechanisms of LAK cells</a:t>
            </a:r>
            <a:endParaRPr lang="en-US" sz="3500" b="1" dirty="0">
              <a:solidFill>
                <a:srgbClr val="002060"/>
              </a:solidFill>
              <a:latin typeface="Palatino Linotype" panose="02040502050505030304" pitchFamily="18" charset="0"/>
            </a:endParaRPr>
          </a:p>
        </p:txBody>
      </p:sp>
      <p:sp>
        <p:nvSpPr>
          <p:cNvPr id="6" name="TextBox 5">
            <a:extLst>
              <a:ext uri="{FF2B5EF4-FFF2-40B4-BE49-F238E27FC236}">
                <a16:creationId xmlns:a16="http://schemas.microsoft.com/office/drawing/2014/main" id="{BFF4657E-9E93-F426-5F8E-3200E0C8B464}"/>
              </a:ext>
            </a:extLst>
          </p:cNvPr>
          <p:cNvSpPr txBox="1"/>
          <p:nvPr/>
        </p:nvSpPr>
        <p:spPr>
          <a:xfrm>
            <a:off x="312188" y="1237201"/>
            <a:ext cx="8519623" cy="1143000"/>
          </a:xfrm>
          <a:prstGeom prst="rect">
            <a:avLst/>
          </a:prstGeom>
          <a:noFill/>
        </p:spPr>
        <p:txBody>
          <a:bodyPr wrap="square">
            <a:spAutoFit/>
          </a:bodyPr>
          <a:lstStyle/>
          <a:p>
            <a:r>
              <a:rPr lang="en-US" sz="2300" b="1" dirty="0">
                <a:latin typeface="Palatino Linotype" panose="02040502050505030304" pitchFamily="18" charset="0"/>
              </a:rPr>
              <a:t>LAK cells have been used to treat mostly solid tumors. They demonstrated potent antitumor effects in animal models and in some clinical trials. </a:t>
            </a:r>
          </a:p>
        </p:txBody>
      </p:sp>
      <p:sp>
        <p:nvSpPr>
          <p:cNvPr id="9" name="Content Placeholder 2">
            <a:extLst>
              <a:ext uri="{FF2B5EF4-FFF2-40B4-BE49-F238E27FC236}">
                <a16:creationId xmlns:a16="http://schemas.microsoft.com/office/drawing/2014/main" id="{DF5E25A9-5716-CAE6-FE62-F0C2AD30D772}"/>
              </a:ext>
            </a:extLst>
          </p:cNvPr>
          <p:cNvSpPr txBox="1">
            <a:spLocks/>
          </p:cNvSpPr>
          <p:nvPr/>
        </p:nvSpPr>
        <p:spPr>
          <a:xfrm>
            <a:off x="3544318" y="2661856"/>
            <a:ext cx="5142482" cy="3631887"/>
          </a:xfrm>
          <a:prstGeom prst="rect">
            <a:avLst/>
          </a:prstGeom>
          <a:ln>
            <a:solidFill>
              <a:schemeClr val="accent1"/>
            </a:solidFill>
          </a:ln>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endParaRPr lang="en-US" sz="1100" b="1" dirty="0">
              <a:latin typeface="Palatino Linotype" panose="02040502050505030304" pitchFamily="18" charset="0"/>
            </a:endParaRPr>
          </a:p>
          <a:p>
            <a:pPr marL="0" indent="0" algn="ctr">
              <a:buFont typeface="Arial" panose="020B0604020202020204" pitchFamily="34" charset="0"/>
              <a:buNone/>
            </a:pPr>
            <a:r>
              <a:rPr lang="sr-Latn-RS" sz="2300" b="1" dirty="0">
                <a:solidFill>
                  <a:srgbClr val="FF0000"/>
                </a:solidFill>
                <a:latin typeface="Palatino Linotype" panose="02040502050505030304" pitchFamily="18" charset="0"/>
              </a:rPr>
              <a:t>T</a:t>
            </a:r>
            <a:r>
              <a:rPr lang="en-US" sz="2300" b="1" dirty="0">
                <a:solidFill>
                  <a:srgbClr val="FF0000"/>
                </a:solidFill>
                <a:latin typeface="Palatino Linotype" panose="02040502050505030304" pitchFamily="18" charset="0"/>
              </a:rPr>
              <a:t>he main effector</a:t>
            </a:r>
            <a:r>
              <a:rPr lang="sr-Latn-RS" sz="2300" b="1" dirty="0">
                <a:solidFill>
                  <a:srgbClr val="FF0000"/>
                </a:solidFill>
                <a:latin typeface="Palatino Linotype" panose="02040502050505030304" pitchFamily="18" charset="0"/>
              </a:rPr>
              <a:t> cells</a:t>
            </a:r>
            <a:r>
              <a:rPr lang="en-US" sz="2300" b="1" dirty="0">
                <a:solidFill>
                  <a:srgbClr val="FF0000"/>
                </a:solidFill>
                <a:latin typeface="Palatino Linotype" panose="02040502050505030304" pitchFamily="18" charset="0"/>
              </a:rPr>
              <a:t> within LAKs</a:t>
            </a:r>
            <a:r>
              <a:rPr lang="sr-Latn-RS" sz="2300" b="1" dirty="0">
                <a:solidFill>
                  <a:srgbClr val="FF0000"/>
                </a:solidFill>
                <a:latin typeface="Palatino Linotype" panose="02040502050505030304" pitchFamily="18" charset="0"/>
              </a:rPr>
              <a:t> are NK cells</a:t>
            </a:r>
            <a:r>
              <a:rPr lang="en-US" sz="2300" b="1" dirty="0">
                <a:solidFill>
                  <a:srgbClr val="FF0000"/>
                </a:solidFill>
                <a:latin typeface="Palatino Linotype" panose="02040502050505030304" pitchFamily="18" charset="0"/>
              </a:rPr>
              <a:t>. </a:t>
            </a:r>
            <a:endParaRPr lang="sr-Latn-RS" sz="2300" b="1" dirty="0">
              <a:solidFill>
                <a:srgbClr val="FF0000"/>
              </a:solidFill>
              <a:latin typeface="Palatino Linotype" panose="02040502050505030304" pitchFamily="18" charset="0"/>
            </a:endParaRPr>
          </a:p>
          <a:p>
            <a:pPr marL="0" indent="0" algn="r">
              <a:buFont typeface="Arial" panose="020B0604020202020204" pitchFamily="34" charset="0"/>
              <a:buNone/>
            </a:pPr>
            <a:endParaRPr lang="sr-Latn-RS" sz="2100" b="1" dirty="0">
              <a:latin typeface="Palatino Linotype" panose="02040502050505030304" pitchFamily="18" charset="0"/>
            </a:endParaRPr>
          </a:p>
          <a:p>
            <a:pPr marL="0" indent="0" algn="r">
              <a:buFont typeface="Arial" panose="020B0604020202020204" pitchFamily="34" charset="0"/>
              <a:buNone/>
            </a:pPr>
            <a:r>
              <a:rPr lang="en-US" sz="2100" b="1" dirty="0">
                <a:latin typeface="Palatino Linotype" panose="02040502050505030304" pitchFamily="18" charset="0"/>
              </a:rPr>
              <a:t>LAK cells</a:t>
            </a:r>
            <a:r>
              <a:rPr lang="sr-Latn-RS" sz="2100" b="1" dirty="0">
                <a:latin typeface="Palatino Linotype" panose="02040502050505030304" pitchFamily="18" charset="0"/>
              </a:rPr>
              <a:t> kill tumor cells by different effector mechanisms:</a:t>
            </a:r>
          </a:p>
          <a:p>
            <a:pPr marL="0" indent="0" algn="r">
              <a:buFont typeface="Arial" panose="020B0604020202020204" pitchFamily="34" charset="0"/>
              <a:buNone/>
            </a:pPr>
            <a:endParaRPr lang="sr-Latn-RS" sz="900" b="1" dirty="0">
              <a:latin typeface="Palatino Linotype" panose="02040502050505030304" pitchFamily="18" charset="0"/>
            </a:endParaRPr>
          </a:p>
          <a:p>
            <a:pPr marL="0" indent="0" algn="r">
              <a:buFont typeface="Arial" panose="020B0604020202020204" pitchFamily="34" charset="0"/>
              <a:buNone/>
            </a:pPr>
            <a:r>
              <a:rPr lang="sr-Latn-RS" sz="2100" b="1" dirty="0">
                <a:latin typeface="Palatino Linotype" panose="02040502050505030304" pitchFamily="18" charset="0"/>
              </a:rPr>
              <a:t>-</a:t>
            </a:r>
            <a:r>
              <a:rPr lang="en-US" sz="2100" b="1" dirty="0">
                <a:latin typeface="Palatino Linotype" panose="02040502050505030304" pitchFamily="18" charset="0"/>
              </a:rPr>
              <a:t> release cytolytic mediators (e.g., perforin and granzyme)</a:t>
            </a:r>
            <a:r>
              <a:rPr lang="sr-Latn-RS" sz="2100" b="1" dirty="0">
                <a:latin typeface="Palatino Linotype" panose="02040502050505030304" pitchFamily="18" charset="0"/>
              </a:rPr>
              <a:t> that induce apoptosis</a:t>
            </a:r>
            <a:r>
              <a:rPr lang="en-US" sz="2100" b="1" dirty="0">
                <a:latin typeface="Palatino Linotype" panose="02040502050505030304" pitchFamily="18" charset="0"/>
              </a:rPr>
              <a:t>. </a:t>
            </a:r>
            <a:endParaRPr lang="sr-Latn-RS" sz="2100" b="1" dirty="0">
              <a:latin typeface="Palatino Linotype" panose="02040502050505030304" pitchFamily="18" charset="0"/>
            </a:endParaRPr>
          </a:p>
          <a:p>
            <a:pPr marL="0" indent="0" algn="r">
              <a:buFont typeface="Arial" panose="020B0604020202020204" pitchFamily="34" charset="0"/>
              <a:buNone/>
            </a:pPr>
            <a:r>
              <a:rPr lang="sr-Latn-RS" sz="2100" b="1" dirty="0">
                <a:latin typeface="Palatino Linotype" panose="02040502050505030304" pitchFamily="18" charset="0"/>
              </a:rPr>
              <a:t>- t</a:t>
            </a:r>
            <a:r>
              <a:rPr lang="en-US" sz="2100" b="1" dirty="0">
                <a:latin typeface="Palatino Linotype" panose="02040502050505030304" pitchFamily="18" charset="0"/>
              </a:rPr>
              <a:t>he ligation of </a:t>
            </a:r>
            <a:r>
              <a:rPr lang="en-US" sz="2100" b="1" dirty="0" err="1">
                <a:latin typeface="Palatino Linotype" panose="02040502050505030304" pitchFamily="18" charset="0"/>
              </a:rPr>
              <a:t>FasL</a:t>
            </a:r>
            <a:r>
              <a:rPr lang="en-US" sz="2100" b="1" dirty="0">
                <a:latin typeface="Palatino Linotype" panose="02040502050505030304" pitchFamily="18" charset="0"/>
              </a:rPr>
              <a:t> to </a:t>
            </a:r>
            <a:r>
              <a:rPr lang="en-US" sz="2100" b="1" dirty="0" err="1">
                <a:latin typeface="Palatino Linotype" panose="02040502050505030304" pitchFamily="18" charset="0"/>
              </a:rPr>
              <a:t>Fas</a:t>
            </a:r>
            <a:r>
              <a:rPr lang="en-US" sz="2100" b="1" dirty="0">
                <a:latin typeface="Palatino Linotype" panose="02040502050505030304" pitchFamily="18" charset="0"/>
              </a:rPr>
              <a:t> receptor together with the binding of TNF-α to death </a:t>
            </a:r>
            <a:r>
              <a:rPr lang="sr-Latn-RS" sz="2100" b="1" dirty="0">
                <a:latin typeface="Palatino Linotype" panose="02040502050505030304" pitchFamily="18" charset="0"/>
              </a:rPr>
              <a:t> </a:t>
            </a:r>
            <a:r>
              <a:rPr lang="en-US" sz="2100" b="1" dirty="0">
                <a:latin typeface="Palatino Linotype" panose="02040502050505030304" pitchFamily="18" charset="0"/>
              </a:rPr>
              <a:t>TNF</a:t>
            </a:r>
            <a:r>
              <a:rPr lang="sr-Latn-RS" sz="2100" b="1" dirty="0">
                <a:latin typeface="Palatino Linotype" panose="02040502050505030304" pitchFamily="18" charset="0"/>
              </a:rPr>
              <a:t> </a:t>
            </a:r>
            <a:r>
              <a:rPr lang="en-US" sz="2100" b="1" dirty="0">
                <a:latin typeface="Palatino Linotype" panose="02040502050505030304" pitchFamily="18" charset="0"/>
              </a:rPr>
              <a:t>receptors induce apoptosis</a:t>
            </a:r>
            <a:endParaRPr lang="sr-Latn-RS" sz="2100" b="1" dirty="0">
              <a:latin typeface="Palatino Linotype" panose="02040502050505030304" pitchFamily="18" charset="0"/>
            </a:endParaRPr>
          </a:p>
          <a:p>
            <a:pPr marL="0" indent="0" algn="r">
              <a:buFont typeface="Arial" panose="020B0604020202020204" pitchFamily="34" charset="0"/>
              <a:buNone/>
            </a:pPr>
            <a:r>
              <a:rPr lang="sr-Latn-RS" sz="2100" b="1" dirty="0">
                <a:latin typeface="Palatino Linotype" panose="02040502050505030304" pitchFamily="18" charset="0"/>
              </a:rPr>
              <a:t>- NK cell via Fc</a:t>
            </a:r>
            <a:r>
              <a:rPr lang="el-GR" sz="2100" b="1" dirty="0">
                <a:latin typeface="Palatino Linotype" panose="02040502050505030304" pitchFamily="18" charset="0"/>
              </a:rPr>
              <a:t>γ</a:t>
            </a:r>
            <a:r>
              <a:rPr lang="sr-Latn-RS" sz="2100" b="1" dirty="0">
                <a:latin typeface="Palatino Linotype" panose="02040502050505030304" pitchFamily="18" charset="0"/>
              </a:rPr>
              <a:t>RIII (CD16) recognizes antibody Fc constant domains resulting in cytokine secretion and ADCC. </a:t>
            </a:r>
          </a:p>
          <a:p>
            <a:pPr marL="0" indent="0" algn="r">
              <a:buFont typeface="Arial" panose="020B0604020202020204" pitchFamily="34" charset="0"/>
              <a:buNone/>
            </a:pPr>
            <a:endParaRPr lang="en-US" sz="2100" b="1" dirty="0">
              <a:latin typeface="Palatino Linotype" panose="02040502050505030304" pitchFamily="18" charset="0"/>
            </a:endParaRPr>
          </a:p>
          <a:p>
            <a:pPr marL="0" indent="0" algn="r">
              <a:buFont typeface="Arial" panose="020B0604020202020204" pitchFamily="34" charset="0"/>
              <a:buNone/>
            </a:pPr>
            <a:endParaRPr lang="en-US" sz="1100" b="1" dirty="0">
              <a:latin typeface="Palatino Linotype" panose="02040502050505030304" pitchFamily="18" charset="0"/>
            </a:endParaRPr>
          </a:p>
        </p:txBody>
      </p:sp>
      <p:pic>
        <p:nvPicPr>
          <p:cNvPr id="1026" name="Picture 2" descr="Immunological synapse and NK cell mediated cell death. Upon synapsing with target cells, NK cells release proteolytic enzymes, granzyme A and B, as well as perforins that induce necrotic death. The ligation of Fas Ligand (FasL) to Fas/CD95 receptor together with the binding of TNF-α to death receptors induce apoptosis of the tumor cell. NK cell FcγRIII (CD16) recognizes antibody Fc constant domains resulting in cytokine secretion and NK cell mediated antibody dependent cellular cytotoxicity (ADCC). The most abundantly secreted cytokines are TNF-α and IFN-γ.">
            <a:extLst>
              <a:ext uri="{FF2B5EF4-FFF2-40B4-BE49-F238E27FC236}">
                <a16:creationId xmlns:a16="http://schemas.microsoft.com/office/drawing/2014/main" id="{1CBDD72C-DC7A-95C0-1698-58E523283B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604" y="2380201"/>
            <a:ext cx="3084635" cy="439354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2BB75E4-04D5-7EAB-382F-FC00FE6CDF6C}"/>
              </a:ext>
            </a:extLst>
          </p:cNvPr>
          <p:cNvSpPr txBox="1"/>
          <p:nvPr/>
        </p:nvSpPr>
        <p:spPr>
          <a:xfrm>
            <a:off x="3203848" y="6453336"/>
            <a:ext cx="4572000" cy="276999"/>
          </a:xfrm>
          <a:prstGeom prst="rect">
            <a:avLst/>
          </a:prstGeom>
          <a:noFill/>
        </p:spPr>
        <p:txBody>
          <a:bodyPr wrap="square">
            <a:spAutoFit/>
          </a:bodyPr>
          <a:lstStyle/>
          <a:p>
            <a:r>
              <a:rPr lang="en-US" sz="1200" b="0" i="0" dirty="0">
                <a:solidFill>
                  <a:srgbClr val="212121"/>
                </a:solidFill>
                <a:effectLst/>
                <a:latin typeface="Palatino Linotype" panose="02040502050505030304" pitchFamily="18" charset="0"/>
              </a:rPr>
              <a:t>Gras Navarro A, </a:t>
            </a:r>
            <a:r>
              <a:rPr lang="sr-Latn-RS" sz="1200" b="0" i="0" dirty="0">
                <a:solidFill>
                  <a:srgbClr val="212121"/>
                </a:solidFill>
                <a:effectLst/>
                <a:latin typeface="Palatino Linotype" panose="02040502050505030304" pitchFamily="18" charset="0"/>
              </a:rPr>
              <a:t>et al</a:t>
            </a:r>
            <a:r>
              <a:rPr lang="en-US" sz="1200" b="0" i="0" dirty="0">
                <a:solidFill>
                  <a:srgbClr val="212121"/>
                </a:solidFill>
                <a:effectLst/>
                <a:latin typeface="Palatino Linotype" panose="02040502050505030304" pitchFamily="18" charset="0"/>
              </a:rPr>
              <a:t> Front Immunol. 2015;6:202.</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42571637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16777</TotalTime>
  <Words>5189</Words>
  <Application>Microsoft Office PowerPoint</Application>
  <PresentationFormat>On-screen Show (4:3)</PresentationFormat>
  <Paragraphs>272</Paragraphs>
  <Slides>49</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Arial</vt:lpstr>
      <vt:lpstr>Calibri</vt:lpstr>
      <vt:lpstr>open-sans</vt:lpstr>
      <vt:lpstr>Palatino Linotype</vt:lpstr>
      <vt:lpstr>Wingdings</vt:lpstr>
      <vt:lpstr>Office Theme</vt:lpstr>
      <vt:lpstr>APPLICATION OF BIOLOGICAL THERAPY IN MEDICINE</vt:lpstr>
      <vt:lpstr>PowerPoint Presentation</vt:lpstr>
      <vt:lpstr>PowerPoint Presentation</vt:lpstr>
      <vt:lpstr>PowerPoint Presentation</vt:lpstr>
      <vt:lpstr>Classification of adoptive cell therapy</vt:lpstr>
      <vt:lpstr>Non-specific cell therapy</vt:lpstr>
      <vt:lpstr>Lymphokine-Activated Killer (LAK) cells</vt:lpstr>
      <vt:lpstr>PowerPoint Presentation</vt:lpstr>
      <vt:lpstr>Effector mechanisms of LAK cells</vt:lpstr>
      <vt:lpstr>Preclinical and clinical evaluation</vt:lpstr>
      <vt:lpstr>PowerPoint Presentation</vt:lpstr>
      <vt:lpstr>Limitations of clinical usage of LAK cells</vt:lpstr>
      <vt:lpstr>PowerPoint Presentation</vt:lpstr>
      <vt:lpstr>Cytokine-induced killer (CIK) cells</vt:lpstr>
      <vt:lpstr>PowerPoint Presentation</vt:lpstr>
      <vt:lpstr>Cytotoxicity of CIK cells against tumor cells</vt:lpstr>
      <vt:lpstr>PowerPoint Presentation</vt:lpstr>
      <vt:lpstr>PowerPoint Presentation</vt:lpstr>
      <vt:lpstr>Improved CIK tumor therapy</vt:lpstr>
      <vt:lpstr>PowerPoint Presentation</vt:lpstr>
      <vt:lpstr>PowerPoint Presentation</vt:lpstr>
      <vt:lpstr>Limitations of clinical usage of CIK cells</vt:lpstr>
      <vt:lpstr>NK cell-mediated non-specific cell therapy</vt:lpstr>
      <vt:lpstr>Specific cell therapy</vt:lpstr>
      <vt:lpstr>Tumor-infiltrating lymphocytes (TILs)</vt:lpstr>
      <vt:lpstr>PowerPoint Presentation</vt:lpstr>
      <vt:lpstr>PowerPoint Presentation</vt:lpstr>
      <vt:lpstr>PowerPoint Presentation</vt:lpstr>
      <vt:lpstr>Antitumor effects of CD8+ T cell therapy</vt:lpstr>
      <vt:lpstr>Antitumor effects of CD4+ T cell therapy</vt:lpstr>
      <vt:lpstr>PowerPoint Presentation</vt:lpstr>
      <vt:lpstr>PowerPoint Presentation</vt:lpstr>
      <vt:lpstr>PowerPoint Presentation</vt:lpstr>
      <vt:lpstr>PowerPoint Presentation</vt:lpstr>
      <vt:lpstr>Improved TIL therapy of tumor</vt:lpstr>
      <vt:lpstr>PowerPoint Presentation</vt:lpstr>
      <vt:lpstr>CAR T cell therapy</vt:lpstr>
      <vt:lpstr>PowerPoint Presentation</vt:lpstr>
      <vt:lpstr>PowerPoint Presentation</vt:lpstr>
      <vt:lpstr>PowerPoint Presentation</vt:lpstr>
      <vt:lpstr>PowerPoint Presentation</vt:lpstr>
      <vt:lpstr>Cytotoxicity of CAR T cells against tumor cells</vt:lpstr>
      <vt:lpstr>PowerPoint Presentation</vt:lpstr>
      <vt:lpstr>PowerPoint Presentation</vt:lpstr>
      <vt:lpstr>PowerPoint Presentation</vt:lpstr>
      <vt:lpstr>Limitations of clinical usage of CAR-T cell-based therapy</vt:lpstr>
      <vt:lpstr>Summary, the key points of these teaching unit are:</vt:lpstr>
      <vt:lpstr>Literature</vt:lpstr>
      <vt:lpstr>Literature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IMMUNOLOGY</dc:title>
  <dc:creator>user</dc:creator>
  <cp:lastModifiedBy>Perun</cp:lastModifiedBy>
  <cp:revision>270</cp:revision>
  <dcterms:created xsi:type="dcterms:W3CDTF">2023-09-14T14:43:09Z</dcterms:created>
  <dcterms:modified xsi:type="dcterms:W3CDTF">2023-12-21T10:25:47Z</dcterms:modified>
</cp:coreProperties>
</file>